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8"/>
  </p:notesMasterIdLst>
  <p:sldIdLst>
    <p:sldId id="256" r:id="rId3"/>
    <p:sldId id="257" r:id="rId4"/>
    <p:sldId id="258" r:id="rId5"/>
    <p:sldId id="260" r:id="rId6"/>
    <p:sldId id="282" r:id="rId7"/>
    <p:sldId id="291" r:id="rId8"/>
    <p:sldId id="292" r:id="rId9"/>
    <p:sldId id="293" r:id="rId10"/>
    <p:sldId id="294" r:id="rId11"/>
    <p:sldId id="295" r:id="rId12"/>
    <p:sldId id="261" r:id="rId13"/>
    <p:sldId id="271" r:id="rId14"/>
    <p:sldId id="296" r:id="rId15"/>
    <p:sldId id="283" r:id="rId16"/>
    <p:sldId id="285" r:id="rId17"/>
    <p:sldId id="286" r:id="rId18"/>
    <p:sldId id="289" r:id="rId19"/>
    <p:sldId id="290" r:id="rId20"/>
    <p:sldId id="284" r:id="rId21"/>
    <p:sldId id="287" r:id="rId22"/>
    <p:sldId id="288" r:id="rId23"/>
    <p:sldId id="297" r:id="rId24"/>
    <p:sldId id="262" r:id="rId25"/>
    <p:sldId id="276" r:id="rId26"/>
    <p:sldId id="281"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5BF"/>
    <a:srgbClr val="DEDA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51" autoAdjust="0"/>
    <p:restoredTop sz="95067" autoAdjust="0"/>
  </p:normalViewPr>
  <p:slideViewPr>
    <p:cSldViewPr snapToGrid="0">
      <p:cViewPr varScale="1">
        <p:scale>
          <a:sx n="75" d="100"/>
          <a:sy n="75" d="100"/>
        </p:scale>
        <p:origin x="74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23E54-F5D2-4CD1-9477-768D4C9D2A2D}" type="datetimeFigureOut">
              <a:rPr lang="zh-CN" altLang="en-US" smtClean="0"/>
              <a:pPr/>
              <a:t>2020/3/23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79400-BD84-4ABC-8C8D-CF353EDF7F9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18497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25221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14</a:t>
            </a:fld>
            <a:endParaRPr lang="zh-CN" altLang="en-US"/>
          </a:p>
        </p:txBody>
      </p:sp>
    </p:spTree>
    <p:extLst>
      <p:ext uri="{BB962C8B-B14F-4D97-AF65-F5344CB8AC3E}">
        <p14:creationId xmlns:p14="http://schemas.microsoft.com/office/powerpoint/2010/main" val="595234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15</a:t>
            </a:fld>
            <a:endParaRPr lang="zh-CN" altLang="en-US"/>
          </a:p>
        </p:txBody>
      </p:sp>
    </p:spTree>
    <p:extLst>
      <p:ext uri="{BB962C8B-B14F-4D97-AF65-F5344CB8AC3E}">
        <p14:creationId xmlns:p14="http://schemas.microsoft.com/office/powerpoint/2010/main" val="2516461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16</a:t>
            </a:fld>
            <a:endParaRPr lang="zh-CN" altLang="en-US"/>
          </a:p>
        </p:txBody>
      </p:sp>
    </p:spTree>
    <p:extLst>
      <p:ext uri="{BB962C8B-B14F-4D97-AF65-F5344CB8AC3E}">
        <p14:creationId xmlns:p14="http://schemas.microsoft.com/office/powerpoint/2010/main" val="670629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19</a:t>
            </a:fld>
            <a:endParaRPr lang="zh-CN" altLang="en-US"/>
          </a:p>
        </p:txBody>
      </p:sp>
    </p:spTree>
    <p:extLst>
      <p:ext uri="{BB962C8B-B14F-4D97-AF65-F5344CB8AC3E}">
        <p14:creationId xmlns:p14="http://schemas.microsoft.com/office/powerpoint/2010/main" val="3605695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20</a:t>
            </a:fld>
            <a:endParaRPr lang="zh-CN" altLang="en-US"/>
          </a:p>
        </p:txBody>
      </p:sp>
    </p:spTree>
    <p:extLst>
      <p:ext uri="{BB962C8B-B14F-4D97-AF65-F5344CB8AC3E}">
        <p14:creationId xmlns:p14="http://schemas.microsoft.com/office/powerpoint/2010/main" val="3377609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21</a:t>
            </a:fld>
            <a:endParaRPr lang="zh-CN" altLang="en-US"/>
          </a:p>
        </p:txBody>
      </p:sp>
    </p:spTree>
    <p:extLst>
      <p:ext uri="{BB962C8B-B14F-4D97-AF65-F5344CB8AC3E}">
        <p14:creationId xmlns:p14="http://schemas.microsoft.com/office/powerpoint/2010/main" val="3369121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5</a:t>
            </a:fld>
            <a:endParaRPr lang="zh-CN" altLang="en-US"/>
          </a:p>
        </p:txBody>
      </p:sp>
    </p:spTree>
    <p:extLst>
      <p:ext uri="{BB962C8B-B14F-4D97-AF65-F5344CB8AC3E}">
        <p14:creationId xmlns:p14="http://schemas.microsoft.com/office/powerpoint/2010/main" val="1199480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13661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244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350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0748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638574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31244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579446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298680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78156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473863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570862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485770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096585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898568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66935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E4F72-E964-491A-85F1-534051D80DB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965149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6.m4a"/><Relationship Id="rId7" Type="http://schemas.openxmlformats.org/officeDocument/2006/relationships/image" Target="../media/image10.jpeg"/><Relationship Id="rId2" Type="http://schemas.microsoft.com/office/2007/relationships/media" Target="../media/media16.m4a"/><Relationship Id="rId1" Type="http://schemas.openxmlformats.org/officeDocument/2006/relationships/tags" Target="../tags/tag11.xml"/><Relationship Id="rId6" Type="http://schemas.openxmlformats.org/officeDocument/2006/relationships/image" Target="../media/image9.jpeg"/><Relationship Id="rId5" Type="http://schemas.openxmlformats.org/officeDocument/2006/relationships/notesSlide" Target="../notesSlides/notesSlide16.xml"/><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9.m4a"/><Relationship Id="rId7" Type="http://schemas.openxmlformats.org/officeDocument/2006/relationships/image" Target="../media/image17.jpeg"/><Relationship Id="rId2" Type="http://schemas.microsoft.com/office/2007/relationships/media" Target="../media/media19.m4a"/><Relationship Id="rId1" Type="http://schemas.openxmlformats.org/officeDocument/2006/relationships/tags" Target="../tags/tag12.xml"/><Relationship Id="rId6" Type="http://schemas.openxmlformats.org/officeDocument/2006/relationships/image" Target="../media/image16.png"/><Relationship Id="rId5" Type="http://schemas.openxmlformats.org/officeDocument/2006/relationships/notesSlide" Target="../notesSlides/notesSlide17.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0.m4a"/><Relationship Id="rId7" Type="http://schemas.openxmlformats.org/officeDocument/2006/relationships/image" Target="../media/image19.png"/><Relationship Id="rId2" Type="http://schemas.microsoft.com/office/2007/relationships/media" Target="../media/media20.m4a"/><Relationship Id="rId1" Type="http://schemas.openxmlformats.org/officeDocument/2006/relationships/tags" Target="../tags/tag13.xml"/><Relationship Id="rId6" Type="http://schemas.openxmlformats.org/officeDocument/2006/relationships/image" Target="../media/image18.png"/><Relationship Id="rId5" Type="http://schemas.openxmlformats.org/officeDocument/2006/relationships/notesSlide" Target="../notesSlides/notesSlide18.xml"/><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2.png"/><Relationship Id="rId2" Type="http://schemas.microsoft.com/office/2007/relationships/media" Target="../media/media21.m4a"/><Relationship Id="rId1" Type="http://schemas.openxmlformats.org/officeDocument/2006/relationships/tags" Target="../tags/tag14.xml"/><Relationship Id="rId6" Type="http://schemas.openxmlformats.org/officeDocument/2006/relationships/image" Target="../media/image20.png"/><Relationship Id="rId5" Type="http://schemas.openxmlformats.org/officeDocument/2006/relationships/notesSlide" Target="../notesSlides/notesSlide19.xml"/><Relationship Id="rId4"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21.jpe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2.png"/><Relationship Id="rId2" Type="http://schemas.microsoft.com/office/2007/relationships/media" Target="../media/media24.m4a"/><Relationship Id="rId1" Type="http://schemas.openxmlformats.org/officeDocument/2006/relationships/tags" Target="../tags/tag15.xml"/><Relationship Id="rId6" Type="http://schemas.openxmlformats.org/officeDocument/2006/relationships/image" Target="../media/image22.jpeg"/><Relationship Id="rId5" Type="http://schemas.openxmlformats.org/officeDocument/2006/relationships/notesSlide" Target="../notesSlides/notesSlide21.xml"/><Relationship Id="rId4"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23.jpe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baike.baidu.com/item/%E5%AE%89%E9%98%B2%E7%B3%BB%E7%BB%9F" TargetMode="External"/><Relationship Id="rId13" Type="http://schemas.openxmlformats.org/officeDocument/2006/relationships/image" Target="../media/image2.png"/><Relationship Id="rId3" Type="http://schemas.microsoft.com/office/2007/relationships/media" Target="../media/media5.m4a"/><Relationship Id="rId7" Type="http://schemas.openxmlformats.org/officeDocument/2006/relationships/hyperlink" Target="https://baike.baidu.com/item/%E7%85%A7%E6%98%8E%E7%B3%BB%E7%BB%9F" TargetMode="External"/><Relationship Id="rId12" Type="http://schemas.openxmlformats.org/officeDocument/2006/relationships/image" Target="../media/image6.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5.xml"/><Relationship Id="rId11" Type="http://schemas.openxmlformats.org/officeDocument/2006/relationships/hyperlink" Target="https://baike.baidu.com/item/%E7%8E%AF%E5%A2%83%E7%9B%91%E6%B5%8B" TargetMode="External"/><Relationship Id="rId5" Type="http://schemas.openxmlformats.org/officeDocument/2006/relationships/slideLayout" Target="../slideLayouts/slideLayout6.xml"/><Relationship Id="rId10" Type="http://schemas.openxmlformats.org/officeDocument/2006/relationships/hyperlink" Target="https://baike.baidu.com/item/%E5%BD%B1%E6%9F%9C" TargetMode="External"/><Relationship Id="rId4" Type="http://schemas.openxmlformats.org/officeDocument/2006/relationships/audio" Target="../media/media5.m4a"/><Relationship Id="rId9" Type="http://schemas.openxmlformats.org/officeDocument/2006/relationships/hyperlink" Target="https://baike.baidu.com/item/%E5%BD%B1%E9%9F%B3%E6%9C%8D%E5%8A%A1%E5%99%A8" TargetMode="Externa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l="-58" t="7246" r="58" b="29521"/>
          <a:stretch>
            <a:fillRect/>
          </a:stretch>
        </p:blipFill>
        <p:spPr>
          <a:xfrm>
            <a:off x="0" y="0"/>
            <a:ext cx="12192000" cy="6916615"/>
          </a:xfrm>
          <a:prstGeom prst="rect">
            <a:avLst/>
          </a:prstGeom>
        </p:spPr>
      </p:pic>
      <p:grpSp>
        <p:nvGrpSpPr>
          <p:cNvPr id="12" name="组合 11"/>
          <p:cNvGrpSpPr/>
          <p:nvPr/>
        </p:nvGrpSpPr>
        <p:grpSpPr>
          <a:xfrm>
            <a:off x="46432" y="622168"/>
            <a:ext cx="12357870" cy="5806468"/>
            <a:chOff x="1073426" y="2339663"/>
            <a:chExt cx="9977568" cy="4347562"/>
          </a:xfrm>
        </p:grpSpPr>
        <p:grpSp>
          <p:nvGrpSpPr>
            <p:cNvPr id="9" name="组合 8"/>
            <p:cNvGrpSpPr/>
            <p:nvPr/>
          </p:nvGrpSpPr>
          <p:grpSpPr>
            <a:xfrm>
              <a:off x="1073426" y="2339663"/>
              <a:ext cx="9977568" cy="2004111"/>
              <a:chOff x="913028" y="2632626"/>
              <a:chExt cx="9977568" cy="2004111"/>
            </a:xfrm>
          </p:grpSpPr>
          <p:sp>
            <p:nvSpPr>
              <p:cNvPr id="4" name="矩形 3"/>
              <p:cNvSpPr/>
              <p:nvPr/>
            </p:nvSpPr>
            <p:spPr>
              <a:xfrm>
                <a:off x="913028" y="2632626"/>
                <a:ext cx="9977568" cy="576115"/>
              </a:xfrm>
              <a:prstGeom prst="rect">
                <a:avLst/>
              </a:prstGeom>
            </p:spPr>
            <p:txBody>
              <a:bodyPr wrap="none">
                <a:spAutoFit/>
              </a:bodyPr>
              <a:lstStyle/>
              <a:p>
                <a:r>
                  <a:rPr lang="zh-CN" altLang="en-US" sz="4400" b="1" spc="600" dirty="0">
                    <a:solidFill>
                      <a:schemeClr val="bg1"/>
                    </a:solidFill>
                    <a:cs typeface="+mn-ea"/>
                    <a:sym typeface="+mn-lt"/>
                  </a:rPr>
                  <a:t>基于</a:t>
                </a:r>
                <a:r>
                  <a:rPr lang="en-US" altLang="zh-CN" sz="4400" b="1" spc="600" dirty="0">
                    <a:solidFill>
                      <a:schemeClr val="bg1"/>
                    </a:solidFill>
                    <a:cs typeface="+mn-ea"/>
                    <a:sym typeface="+mn-lt"/>
                  </a:rPr>
                  <a:t>STM32</a:t>
                </a:r>
                <a:r>
                  <a:rPr lang="zh-CN" altLang="en-US" sz="4400" b="1" spc="600" dirty="0">
                    <a:solidFill>
                      <a:schemeClr val="bg1"/>
                    </a:solidFill>
                    <a:cs typeface="+mn-ea"/>
                    <a:sym typeface="+mn-lt"/>
                  </a:rPr>
                  <a:t>与树莓派的智能家居控制系统</a:t>
                </a:r>
              </a:p>
            </p:txBody>
          </p:sp>
          <p:grpSp>
            <p:nvGrpSpPr>
              <p:cNvPr id="8" name="组合 7"/>
              <p:cNvGrpSpPr/>
              <p:nvPr/>
            </p:nvGrpSpPr>
            <p:grpSpPr>
              <a:xfrm>
                <a:off x="8761239" y="3802235"/>
                <a:ext cx="968022" cy="834502"/>
                <a:chOff x="8761239" y="3802235"/>
                <a:chExt cx="968022" cy="834502"/>
              </a:xfrm>
            </p:grpSpPr>
            <p:sp>
              <p:nvSpPr>
                <p:cNvPr id="6" name="六边形 5"/>
                <p:cNvSpPr/>
                <p:nvPr/>
              </p:nvSpPr>
              <p:spPr>
                <a:xfrm>
                  <a:off x="8761239" y="3802235"/>
                  <a:ext cx="968022" cy="834502"/>
                </a:xfrm>
                <a:prstGeom prst="hexag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972242" y="3949545"/>
                  <a:ext cx="546015" cy="622205"/>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H</a:t>
                  </a:r>
                </a:p>
              </p:txBody>
            </p:sp>
          </p:grpSp>
        </p:grpSp>
        <p:sp>
          <p:nvSpPr>
            <p:cNvPr id="10" name="文本框 9"/>
            <p:cNvSpPr txBox="1"/>
            <p:nvPr/>
          </p:nvSpPr>
          <p:spPr>
            <a:xfrm>
              <a:off x="8891395" y="6433735"/>
              <a:ext cx="1996525" cy="253490"/>
            </a:xfrm>
            <a:prstGeom prst="rect">
              <a:avLst/>
            </a:prstGeom>
            <a:noFill/>
          </p:spPr>
          <p:txBody>
            <a:bodyPr wrap="square" rtlCol="0">
              <a:spAutoFit/>
            </a:bodyPr>
            <a:lstStyle/>
            <a:p>
              <a:r>
                <a:rPr lang="zh-CN" altLang="en-US" sz="1600" b="1" dirty="0">
                  <a:solidFill>
                    <a:schemeClr val="bg1"/>
                  </a:solidFill>
                  <a:cs typeface="+mn-ea"/>
                  <a:sym typeface="+mn-lt"/>
                </a:rPr>
                <a:t>汇报人：黄展峰</a:t>
              </a:r>
            </a:p>
          </p:txBody>
        </p:sp>
        <p:sp>
          <p:nvSpPr>
            <p:cNvPr id="11" name="文本框 10"/>
            <p:cNvSpPr txBox="1"/>
            <p:nvPr/>
          </p:nvSpPr>
          <p:spPr>
            <a:xfrm>
              <a:off x="7759770" y="5825382"/>
              <a:ext cx="2323732" cy="299580"/>
            </a:xfrm>
            <a:prstGeom prst="rect">
              <a:avLst/>
            </a:prstGeom>
            <a:noFill/>
          </p:spPr>
          <p:txBody>
            <a:bodyPr wrap="square" rtlCol="0">
              <a:spAutoFit/>
            </a:bodyPr>
            <a:lstStyle/>
            <a:p>
              <a:endParaRPr lang="zh-CN" altLang="en-US" sz="2000" spc="600" dirty="0">
                <a:solidFill>
                  <a:schemeClr val="bg1"/>
                </a:solidFill>
                <a:cs typeface="+mn-ea"/>
                <a:sym typeface="+mn-lt"/>
              </a:endParaRPr>
            </a:p>
          </p:txBody>
        </p:sp>
      </p:grpSp>
      <p:pic>
        <p:nvPicPr>
          <p:cNvPr id="5" name="音频 4">
            <a:hlinkClick r:id="" action="ppaction://media"/>
            <a:extLst>
              <a:ext uri="{FF2B5EF4-FFF2-40B4-BE49-F238E27FC236}">
                <a16:creationId xmlns:a16="http://schemas.microsoft.com/office/drawing/2014/main" id="{14D55CFB-6FFD-4D7A-9E8F-F1BD3C8CC4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ransition spd="slow" advClick="0" advTm="12193">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514600" y="1255157"/>
            <a:ext cx="7399867" cy="3293209"/>
          </a:xfrm>
          <a:prstGeom prst="rect">
            <a:avLst/>
          </a:prstGeom>
          <a:noFill/>
        </p:spPr>
        <p:txBody>
          <a:bodyPr wrap="square" rtlCol="0">
            <a:spAutoFit/>
          </a:bodyPr>
          <a:lstStyle/>
          <a:p>
            <a:pPr lvl="0"/>
            <a:r>
              <a:rPr lang="zh-CN" altLang="en-US" sz="1600" dirty="0">
                <a:solidFill>
                  <a:prstClr val="black"/>
                </a:solidFill>
              </a:rPr>
              <a:t>      根据</a:t>
            </a:r>
            <a:r>
              <a:rPr lang="en-US" altLang="zh-CN" sz="1600" dirty="0">
                <a:solidFill>
                  <a:prstClr val="black"/>
                </a:solidFill>
              </a:rPr>
              <a:t>IDC</a:t>
            </a:r>
            <a:r>
              <a:rPr lang="zh-CN" altLang="en-US" sz="1600" dirty="0">
                <a:solidFill>
                  <a:prstClr val="black"/>
                </a:solidFill>
              </a:rPr>
              <a:t>发布的</a:t>
            </a:r>
            <a:r>
              <a:rPr lang="en-US" altLang="zh-CN" sz="1600" dirty="0">
                <a:solidFill>
                  <a:prstClr val="black"/>
                </a:solidFill>
              </a:rPr>
              <a:t>《IDC</a:t>
            </a:r>
            <a:r>
              <a:rPr lang="zh-CN" altLang="en-US" sz="1600" dirty="0">
                <a:solidFill>
                  <a:prstClr val="black"/>
                </a:solidFill>
              </a:rPr>
              <a:t>中国智能家居设备市场季度跟踪报告，</a:t>
            </a:r>
            <a:r>
              <a:rPr lang="en-US" altLang="zh-CN" sz="1600" dirty="0">
                <a:solidFill>
                  <a:prstClr val="black"/>
                </a:solidFill>
              </a:rPr>
              <a:t>2018</a:t>
            </a:r>
            <a:r>
              <a:rPr lang="zh-CN" altLang="en-US" sz="1600" dirty="0">
                <a:solidFill>
                  <a:prstClr val="black"/>
                </a:solidFill>
              </a:rPr>
              <a:t>年第一季度</a:t>
            </a:r>
            <a:r>
              <a:rPr lang="en-US" altLang="zh-CN" sz="1600" dirty="0">
                <a:solidFill>
                  <a:prstClr val="black"/>
                </a:solidFill>
              </a:rPr>
              <a:t>》</a:t>
            </a:r>
            <a:r>
              <a:rPr lang="zh-CN" altLang="en-US" sz="1600" dirty="0">
                <a:solidFill>
                  <a:prstClr val="black"/>
                </a:solidFill>
              </a:rPr>
              <a:t>数据，从全球范围来看，“安全和控制”与“能源或照明”是智能家居的应用首选。</a:t>
            </a:r>
          </a:p>
          <a:p>
            <a:pPr lvl="0"/>
            <a:r>
              <a:rPr lang="zh-CN" altLang="en-US" sz="1600" dirty="0">
                <a:solidFill>
                  <a:prstClr val="black"/>
                </a:solidFill>
              </a:rPr>
              <a:t>       智能家居主要包括了智能门锁、智能照明、安全报警、环境监测、背景音乐自动播放、温湿度自动调节。</a:t>
            </a:r>
          </a:p>
          <a:p>
            <a:pPr lvl="0"/>
            <a:r>
              <a:rPr lang="zh-CN" altLang="en-US" sz="1600" dirty="0">
                <a:solidFill>
                  <a:prstClr val="black"/>
                </a:solidFill>
              </a:rPr>
              <a:t>另外，从智能家居普及率的增长情况来看，美国以</a:t>
            </a:r>
            <a:r>
              <a:rPr lang="en-US" altLang="zh-CN" sz="1600" dirty="0">
                <a:solidFill>
                  <a:prstClr val="black"/>
                </a:solidFill>
              </a:rPr>
              <a:t>5.8%</a:t>
            </a:r>
            <a:r>
              <a:rPr lang="zh-CN" altLang="en-US" sz="1600" dirty="0">
                <a:solidFill>
                  <a:prstClr val="black"/>
                </a:solidFill>
              </a:rPr>
              <a:t>位居第一。其他四个国家为：日本、瑞典、德国、挪威，其中日本为</a:t>
            </a:r>
            <a:r>
              <a:rPr lang="en-US" altLang="zh-CN" sz="1600" dirty="0">
                <a:solidFill>
                  <a:prstClr val="black"/>
                </a:solidFill>
              </a:rPr>
              <a:t>1.3%</a:t>
            </a:r>
            <a:r>
              <a:rPr lang="zh-CN" altLang="en-US" sz="1600" dirty="0">
                <a:solidFill>
                  <a:prstClr val="black"/>
                </a:solidFill>
              </a:rPr>
              <a:t>，瑞典</a:t>
            </a:r>
            <a:r>
              <a:rPr lang="en-US" altLang="zh-CN" sz="1600" dirty="0">
                <a:solidFill>
                  <a:prstClr val="black"/>
                </a:solidFill>
              </a:rPr>
              <a:t>1.3%</a:t>
            </a:r>
            <a:r>
              <a:rPr lang="zh-CN" altLang="en-US" sz="1600" dirty="0">
                <a:solidFill>
                  <a:prstClr val="black"/>
                </a:solidFill>
              </a:rPr>
              <a:t>，德国</a:t>
            </a:r>
            <a:r>
              <a:rPr lang="en-US" altLang="zh-CN" sz="1600" dirty="0">
                <a:solidFill>
                  <a:prstClr val="black"/>
                </a:solidFill>
              </a:rPr>
              <a:t>1.2%</a:t>
            </a:r>
            <a:r>
              <a:rPr lang="zh-CN" altLang="en-US" sz="1600" dirty="0">
                <a:solidFill>
                  <a:prstClr val="black"/>
                </a:solidFill>
              </a:rPr>
              <a:t>，挪威</a:t>
            </a:r>
            <a:r>
              <a:rPr lang="en-US" altLang="zh-CN" sz="1600" dirty="0">
                <a:solidFill>
                  <a:prstClr val="black"/>
                </a:solidFill>
              </a:rPr>
              <a:t>1.2%</a:t>
            </a:r>
            <a:r>
              <a:rPr lang="zh-CN" altLang="en-US" sz="1600" dirty="0">
                <a:solidFill>
                  <a:prstClr val="black"/>
                </a:solidFill>
              </a:rPr>
              <a:t>。</a:t>
            </a:r>
          </a:p>
          <a:p>
            <a:pPr lvl="0"/>
            <a:r>
              <a:rPr lang="en-US" altLang="zh-CN" sz="1600" dirty="0">
                <a:solidFill>
                  <a:prstClr val="black"/>
                </a:solidFill>
              </a:rPr>
              <a:t>       2018</a:t>
            </a:r>
            <a:r>
              <a:rPr lang="zh-CN" altLang="en-US" sz="1600" dirty="0">
                <a:solidFill>
                  <a:prstClr val="black"/>
                </a:solidFill>
              </a:rPr>
              <a:t>年统计了全球几个主要国家的智能家居市场的数据，并预测了美国、英国、日本、印度等国家的未来发展趋势。</a:t>
            </a:r>
          </a:p>
          <a:p>
            <a:pPr lvl="0"/>
            <a:r>
              <a:rPr lang="zh-CN" altLang="en-US" sz="1600" dirty="0">
                <a:solidFill>
                  <a:prstClr val="black"/>
                </a:solidFill>
              </a:rPr>
              <a:t>       可以从数据上看到美国是全球智能家居市场的消费主动力，日本、英国、德国紧随其后，但依然和美国有很大一段差距。说明美国市场对于智能家居的需求度远高于其他国家，这当然和先进的技术和经济实力分不开。</a:t>
            </a:r>
            <a:endParaRPr kumimoji="0" lang="zh-CN" altLang="en-US" sz="16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0" name="ísḻíḑé">
            <a:extLst>
              <a:ext uri="{FF2B5EF4-FFF2-40B4-BE49-F238E27FC236}">
                <a16:creationId xmlns:a16="http://schemas.microsoft.com/office/drawing/2014/main" id="{17712207-3C9C-4302-BEC6-AD71A57136A9}"/>
              </a:ext>
            </a:extLst>
          </p:cNvPr>
          <p:cNvSpPr/>
          <p:nvPr/>
        </p:nvSpPr>
        <p:spPr>
          <a:xfrm>
            <a:off x="3470109" y="885825"/>
            <a:ext cx="5251782" cy="369332"/>
          </a:xfrm>
          <a:prstGeom prst="rect">
            <a:avLst/>
          </a:prstGeom>
        </p:spPr>
        <p:txBody>
          <a:bodyPr wrap="none">
            <a:normAutofit fontScale="85000" lnSpcReduction="20000"/>
          </a:bodyPr>
          <a:lstStyle/>
          <a:p>
            <a:pPr lvl="0" algn="ctr">
              <a:lnSpc>
                <a:spcPct val="150000"/>
              </a:lnSpc>
            </a:pPr>
            <a:r>
              <a:rPr lang="zh-CN" altLang="en-US" b="1" spc="600" dirty="0">
                <a:solidFill>
                  <a:prstClr val="black"/>
                </a:solidFill>
                <a:cs typeface="+mn-ea"/>
                <a:sym typeface="+mn-lt"/>
              </a:rPr>
              <a:t>智能家居的应用场景及普及率</a:t>
            </a:r>
            <a:endParaRPr kumimoji="0" lang="zh-CN" altLang="en-US" sz="1800" b="1" i="0" u="none" strike="noStrike" kern="1200" cap="none" spc="600" normalizeH="0" baseline="0" noProof="0" dirty="0">
              <a:ln>
                <a:noFill/>
              </a:ln>
              <a:solidFill>
                <a:prstClr val="black"/>
              </a:solidFill>
              <a:effectLst/>
              <a:uLnTx/>
              <a:uFillTx/>
              <a:latin typeface="微软雅黑"/>
              <a:ea typeface="微软雅黑"/>
              <a:cs typeface="+mn-ea"/>
              <a:sym typeface="+mn-lt"/>
            </a:endParaRPr>
          </a:p>
        </p:txBody>
      </p:sp>
      <p:pic>
        <p:nvPicPr>
          <p:cNvPr id="2" name="音频 1">
            <a:hlinkClick r:id="" action="ppaction://media"/>
            <a:extLst>
              <a:ext uri="{FF2B5EF4-FFF2-40B4-BE49-F238E27FC236}">
                <a16:creationId xmlns:a16="http://schemas.microsoft.com/office/drawing/2014/main" id="{145F9794-10E6-4C78-9BAB-FADC570C6D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573794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20045">
        <p15:prstTrans prst="peelOff"/>
      </p:transition>
    </mc:Choice>
    <mc:Fallback>
      <p:transition spd="slow" advClick="0" advTm="200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Z</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727011"/>
            <a:chOff x="512473" y="2917882"/>
            <a:chExt cx="5165792" cy="1727011"/>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727011"/>
            </a:xfrm>
            <a:prstGeom prst="rect">
              <a:avLst/>
            </a:prstGeom>
            <a:noFill/>
          </p:spPr>
          <p:txBody>
            <a:bodyPr wrap="square" rtlCol="0">
              <a:spAutoFit/>
            </a:bodyPr>
            <a:lstStyle/>
            <a:p>
              <a:pPr algn="ctr"/>
              <a:r>
                <a:rPr lang="en-US" altLang="zh-CN" sz="4800" b="1" dirty="0">
                  <a:solidFill>
                    <a:schemeClr val="tx2"/>
                  </a:solidFill>
                  <a:cs typeface="+mn-ea"/>
                  <a:sym typeface="+mn-lt"/>
                </a:rPr>
                <a:t>PART-02</a:t>
              </a:r>
            </a:p>
            <a:p>
              <a:pPr algn="ctr">
                <a:lnSpc>
                  <a:spcPct val="150000"/>
                </a:lnSpc>
              </a:pPr>
              <a:r>
                <a:rPr lang="zh-CN" altLang="en-US" sz="4400" b="1" spc="600" dirty="0">
                  <a:cs typeface="+mn-ea"/>
                  <a:sym typeface="+mn-lt"/>
                </a:rPr>
                <a:t>实现内容描述</a:t>
              </a:r>
            </a:p>
          </p:txBody>
        </p:sp>
      </p:grpSp>
      <p:sp>
        <p:nvSpPr>
          <p:cNvPr id="9"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p>
      <p:pic>
        <p:nvPicPr>
          <p:cNvPr id="2" name="音频 1">
            <a:hlinkClick r:id="" action="ppaction://media"/>
            <a:extLst>
              <a:ext uri="{FF2B5EF4-FFF2-40B4-BE49-F238E27FC236}">
                <a16:creationId xmlns:a16="http://schemas.microsoft.com/office/drawing/2014/main" id="{214A3E24-39FC-4B73-8841-8EDD665323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6102">
        <p15:prstTrans prst="peelOff"/>
      </p:transition>
    </mc:Choice>
    <mc:Fallback>
      <p:transition spd="slow" advClick="0" advTm="61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í$ḷïďê"/>
          <p:cNvSpPr/>
          <p:nvPr/>
        </p:nvSpPr>
        <p:spPr>
          <a:xfrm>
            <a:off x="7343165" y="2056168"/>
            <a:ext cx="3654425" cy="3701166"/>
          </a:xfrm>
          <a:prstGeom prst="rect">
            <a:avLst/>
          </a:prstGeom>
          <a:noFill/>
          <a:ln w="12700" cap="flat" cmpd="sng" algn="ctr">
            <a:solidFill>
              <a:schemeClr val="accent1">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ïS1ïḋe"/>
          <p:cNvSpPr/>
          <p:nvPr/>
        </p:nvSpPr>
        <p:spPr>
          <a:xfrm>
            <a:off x="6147411" y="2056168"/>
            <a:ext cx="1195754" cy="3701166"/>
          </a:xfrm>
          <a:prstGeom prst="rect">
            <a:avLst/>
          </a:prstGeom>
          <a:solidFill>
            <a:schemeClr val="accent1">
              <a:lumMod val="10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íSļíḓé"/>
          <p:cNvSpPr txBox="1"/>
          <p:nvPr/>
        </p:nvSpPr>
        <p:spPr>
          <a:xfrm>
            <a:off x="7716029" y="2258713"/>
            <a:ext cx="2908696" cy="3354033"/>
          </a:xfrm>
          <a:prstGeom prst="rect">
            <a:avLst/>
          </a:prstGeom>
          <a:noFill/>
        </p:spPr>
        <p:txBody>
          <a:bodyPr wrap="square" lIns="0" tIns="0" rIns="0" bIns="0" anchor="ctr" anchorCtr="0">
            <a:normAutofit/>
          </a:bodyPr>
          <a:lstStyle/>
          <a:p>
            <a:pPr>
              <a:lnSpc>
                <a:spcPct val="120000"/>
              </a:lnSpc>
              <a:defRPr/>
            </a:pPr>
            <a:r>
              <a:rPr lang="zh-CN" altLang="en-US" b="1" dirty="0">
                <a:latin typeface="+mj-lt"/>
                <a:cs typeface="+mn-ea"/>
                <a:sym typeface="+mn-lt"/>
              </a:rPr>
              <a:t>以</a:t>
            </a:r>
            <a:r>
              <a:rPr lang="en-US" altLang="zh-CN" b="1" dirty="0">
                <a:latin typeface="+mj-lt"/>
                <a:cs typeface="+mn-ea"/>
                <a:sym typeface="+mn-lt"/>
              </a:rPr>
              <a:t>stm32</a:t>
            </a:r>
            <a:r>
              <a:rPr lang="zh-CN" altLang="en-US" b="1" dirty="0">
                <a:latin typeface="+mj-lt"/>
                <a:cs typeface="+mn-ea"/>
                <a:sym typeface="+mn-lt"/>
              </a:rPr>
              <a:t>与各个传感器模块实现温度测量，动态监测，时间显示等功能，通过蓝牙模块可用手机</a:t>
            </a:r>
            <a:r>
              <a:rPr lang="en-US" altLang="zh-CN" b="1" dirty="0">
                <a:latin typeface="+mj-lt"/>
                <a:cs typeface="+mn-ea"/>
                <a:sym typeface="+mn-lt"/>
              </a:rPr>
              <a:t>APP</a:t>
            </a:r>
            <a:r>
              <a:rPr lang="zh-CN" altLang="en-US" b="1" dirty="0">
                <a:latin typeface="+mj-lt"/>
                <a:cs typeface="+mn-ea"/>
                <a:sym typeface="+mn-lt"/>
              </a:rPr>
              <a:t>进行数据监测，并以树莓派进行人脸识别，用于防盗识别，智能开锁等功能</a:t>
            </a:r>
          </a:p>
        </p:txBody>
      </p:sp>
      <p:sp>
        <p:nvSpPr>
          <p:cNvPr id="19" name="iṣlíde"/>
          <p:cNvSpPr>
            <a:spLocks noChangeAspect="1"/>
          </p:cNvSpPr>
          <p:nvPr/>
        </p:nvSpPr>
        <p:spPr bwMode="auto">
          <a:xfrm>
            <a:off x="6507751" y="3620547"/>
            <a:ext cx="477702" cy="630366"/>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p:spPr>
        <p:txBody>
          <a:bodyPr anchor="ctr"/>
          <a:lstStyle/>
          <a:p>
            <a:pPr algn="ctr"/>
            <a:endParaRPr>
              <a:cs typeface="+mn-ea"/>
              <a:sym typeface="+mn-lt"/>
            </a:endParaRPr>
          </a:p>
        </p:txBody>
      </p:sp>
      <p:grpSp>
        <p:nvGrpSpPr>
          <p:cNvPr id="23" name="组合 22"/>
          <p:cNvGrpSpPr/>
          <p:nvPr/>
        </p:nvGrpSpPr>
        <p:grpSpPr>
          <a:xfrm>
            <a:off x="5213803" y="-885825"/>
            <a:ext cx="1771650" cy="1771650"/>
            <a:chOff x="4953000" y="-877810"/>
            <a:chExt cx="1771650" cy="1771650"/>
          </a:xfrm>
        </p:grpSpPr>
        <p:sp>
          <p:nvSpPr>
            <p:cNvPr id="24" name="菱形 23"/>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pic>
        <p:nvPicPr>
          <p:cNvPr id="3" name="图片 2">
            <a:extLst>
              <a:ext uri="{FF2B5EF4-FFF2-40B4-BE49-F238E27FC236}">
                <a16:creationId xmlns:a16="http://schemas.microsoft.com/office/drawing/2014/main" id="{B589BE2B-3185-49E4-94E0-2FA9E617FB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303" y="2897101"/>
            <a:ext cx="4762500" cy="2019300"/>
          </a:xfrm>
          <a:prstGeom prst="rect">
            <a:avLst/>
          </a:prstGeom>
        </p:spPr>
      </p:pic>
      <p:pic>
        <p:nvPicPr>
          <p:cNvPr id="2" name="音频 1">
            <a:hlinkClick r:id="" action="ppaction://media"/>
            <a:extLst>
              <a:ext uri="{FF2B5EF4-FFF2-40B4-BE49-F238E27FC236}">
                <a16:creationId xmlns:a16="http://schemas.microsoft.com/office/drawing/2014/main" id="{A7D05EFA-374D-4A19-B74B-1B48E30082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ransition spd="slow" advClick="0" advTm="3061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463799" y="2027314"/>
            <a:ext cx="7399867" cy="3416320"/>
          </a:xfrm>
          <a:prstGeom prst="rect">
            <a:avLst/>
          </a:prstGeom>
          <a:noFill/>
        </p:spPr>
        <p:txBody>
          <a:bodyPr wrap="square" rtlCol="0">
            <a:spAutoFit/>
          </a:bodyPr>
          <a:lstStyle/>
          <a:p>
            <a:pPr lvl="0"/>
            <a:r>
              <a:rPr lang="en-US" altLang="zh-CN" dirty="0">
                <a:solidFill>
                  <a:prstClr val="black"/>
                </a:solidFill>
              </a:rPr>
              <a:t>1.</a:t>
            </a:r>
            <a:r>
              <a:rPr lang="zh-CN" altLang="en-US" dirty="0">
                <a:solidFill>
                  <a:prstClr val="black"/>
                </a:solidFill>
              </a:rPr>
              <a:t>采用总线技术与无线通信技术结合的形式，分别结合了两者低时延和高灵活性的特点，开发出一套针对室内家居的控制系统。</a:t>
            </a:r>
            <a:endParaRPr lang="en-US" altLang="zh-CN" dirty="0">
              <a:solidFill>
                <a:prstClr val="black"/>
              </a:solidFill>
            </a:endParaRPr>
          </a:p>
          <a:p>
            <a:pPr lvl="0"/>
            <a:endParaRPr lang="zh-CN" altLang="en-US" dirty="0">
              <a:solidFill>
                <a:prstClr val="black"/>
              </a:solidFill>
            </a:endParaRPr>
          </a:p>
          <a:p>
            <a:pPr lvl="0"/>
            <a:r>
              <a:rPr lang="en-US" altLang="zh-CN" dirty="0">
                <a:solidFill>
                  <a:prstClr val="black"/>
                </a:solidFill>
              </a:rPr>
              <a:t>2.</a:t>
            </a:r>
            <a:r>
              <a:rPr lang="zh-CN" altLang="en-US" dirty="0">
                <a:solidFill>
                  <a:prstClr val="black"/>
                </a:solidFill>
              </a:rPr>
              <a:t>采用树莓派作为开发人脸识别系统的硬件。树莓派本身就结合了嵌入式系统的灵活与个人计算机高算力的特点，本设计中专门根据人脸识别进行专用开发，既能保证识别效果有较高的准确率，也能保证体积不至于过于庞大。</a:t>
            </a:r>
            <a:endParaRPr lang="en-US" altLang="zh-CN" dirty="0">
              <a:solidFill>
                <a:prstClr val="black"/>
              </a:solidFill>
            </a:endParaRPr>
          </a:p>
          <a:p>
            <a:pPr lvl="0"/>
            <a:endParaRPr lang="zh-CN" altLang="en-US" dirty="0">
              <a:solidFill>
                <a:prstClr val="black"/>
              </a:solidFill>
            </a:endParaRPr>
          </a:p>
          <a:p>
            <a:pPr lvl="0"/>
            <a:r>
              <a:rPr lang="en-US" altLang="zh-CN" dirty="0">
                <a:solidFill>
                  <a:prstClr val="black"/>
                </a:solidFill>
              </a:rPr>
              <a:t>3.</a:t>
            </a:r>
            <a:r>
              <a:rPr lang="zh-CN" altLang="en-US" dirty="0">
                <a:solidFill>
                  <a:prstClr val="black"/>
                </a:solidFill>
              </a:rPr>
              <a:t>开发了一款安卓端的</a:t>
            </a:r>
            <a:r>
              <a:rPr lang="en-US" altLang="zh-CN" dirty="0">
                <a:solidFill>
                  <a:prstClr val="black"/>
                </a:solidFill>
              </a:rPr>
              <a:t>APP</a:t>
            </a:r>
            <a:r>
              <a:rPr lang="zh-CN" altLang="en-US" dirty="0">
                <a:solidFill>
                  <a:prstClr val="black"/>
                </a:solidFill>
              </a:rPr>
              <a:t>，提供了多个角度对家居系统进行操作的可能，而不是像传统智能家居系统只能在主板中进行操作。</a:t>
            </a:r>
            <a:endParaRPr lang="en-US" altLang="zh-CN" dirty="0">
              <a:solidFill>
                <a:prstClr val="black"/>
              </a:solidFill>
            </a:endParaRPr>
          </a:p>
          <a:p>
            <a:pPr lvl="0"/>
            <a:endParaRPr lang="zh-CN" altLang="en-US" dirty="0">
              <a:solidFill>
                <a:prstClr val="black"/>
              </a:solidFill>
            </a:endParaRPr>
          </a:p>
          <a:p>
            <a:pPr lvl="0"/>
            <a:r>
              <a:rPr lang="en-US" altLang="zh-CN" dirty="0">
                <a:solidFill>
                  <a:prstClr val="black"/>
                </a:solidFill>
              </a:rPr>
              <a:t>4.</a:t>
            </a:r>
            <a:r>
              <a:rPr lang="zh-CN" altLang="en-US" dirty="0">
                <a:solidFill>
                  <a:prstClr val="black"/>
                </a:solidFill>
              </a:rPr>
              <a:t>树莓派配合</a:t>
            </a:r>
            <a:r>
              <a:rPr lang="en-US" altLang="zh-CN" dirty="0">
                <a:solidFill>
                  <a:prstClr val="black"/>
                </a:solidFill>
              </a:rPr>
              <a:t>STM32</a:t>
            </a:r>
            <a:r>
              <a:rPr lang="zh-CN" altLang="en-US" dirty="0">
                <a:solidFill>
                  <a:prstClr val="black"/>
                </a:solidFill>
              </a:rPr>
              <a:t>精准控制家居设备，分工明确，各取所长。</a:t>
            </a:r>
            <a:endParaRPr kumimoji="0" lang="zh-CN" altLang="en-US"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0" name="ísḻíḑé">
            <a:extLst>
              <a:ext uri="{FF2B5EF4-FFF2-40B4-BE49-F238E27FC236}">
                <a16:creationId xmlns:a16="http://schemas.microsoft.com/office/drawing/2014/main" id="{17712207-3C9C-4302-BEC6-AD71A57136A9}"/>
              </a:ext>
            </a:extLst>
          </p:cNvPr>
          <p:cNvSpPr/>
          <p:nvPr/>
        </p:nvSpPr>
        <p:spPr>
          <a:xfrm>
            <a:off x="3275987" y="1138784"/>
            <a:ext cx="5640025" cy="657510"/>
          </a:xfrm>
          <a:prstGeom prst="rect">
            <a:avLst/>
          </a:prstGeom>
        </p:spPr>
        <p:txBody>
          <a:bodyPr wrap="none">
            <a:norm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600" normalizeH="0" baseline="0" noProof="0" dirty="0">
                <a:ln>
                  <a:noFill/>
                </a:ln>
                <a:solidFill>
                  <a:prstClr val="black"/>
                </a:solidFill>
                <a:effectLst/>
                <a:uLnTx/>
                <a:uFillTx/>
                <a:latin typeface="微软雅黑"/>
                <a:ea typeface="微软雅黑"/>
                <a:cs typeface="+mn-ea"/>
                <a:sym typeface="+mn-lt"/>
              </a:rPr>
              <a:t>本项目创新性介绍</a:t>
            </a:r>
          </a:p>
        </p:txBody>
      </p:sp>
      <p:pic>
        <p:nvPicPr>
          <p:cNvPr id="2" name="音频 1">
            <a:hlinkClick r:id="" action="ppaction://media"/>
            <a:extLst>
              <a:ext uri="{FF2B5EF4-FFF2-40B4-BE49-F238E27FC236}">
                <a16:creationId xmlns:a16="http://schemas.microsoft.com/office/drawing/2014/main" id="{F85EF4AB-940C-4679-9387-F7687079775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17199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1939">
        <p15:prstTrans prst="peelOff"/>
      </p:transition>
    </mc:Choice>
    <mc:Fallback>
      <p:transition spd="slow" advClick="0" advTm="1019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F</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508105"/>
            <a:chOff x="512473" y="2917882"/>
            <a:chExt cx="5165792" cy="1508105"/>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508105"/>
            </a:xfrm>
            <a:prstGeom prst="rect">
              <a:avLst/>
            </a:prstGeom>
            <a:noFill/>
          </p:spPr>
          <p:txBody>
            <a:bodyPr wrap="square" rtlCol="0">
              <a:spAutoFit/>
            </a:bodyPr>
            <a:lstStyle/>
            <a:p>
              <a:pPr algn="ctr"/>
              <a:r>
                <a:rPr lang="en-US" altLang="zh-CN" sz="4800" b="1" dirty="0">
                  <a:solidFill>
                    <a:schemeClr val="tx2"/>
                  </a:solidFill>
                  <a:cs typeface="+mn-ea"/>
                  <a:sym typeface="+mn-lt"/>
                </a:rPr>
                <a:t>PART-03</a:t>
              </a:r>
            </a:p>
            <a:p>
              <a:pPr algn="ctr"/>
              <a:r>
                <a:rPr lang="zh-CN" altLang="en-US" sz="4400" b="1" spc="600" dirty="0">
                  <a:cs typeface="+mn-ea"/>
                  <a:sym typeface="+mn-lt"/>
                </a:rPr>
                <a:t>模块介绍</a:t>
              </a:r>
            </a:p>
          </p:txBody>
        </p:sp>
      </p:grpSp>
      <p:sp>
        <p:nvSpPr>
          <p:cNvPr id="9"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p>
      <p:pic>
        <p:nvPicPr>
          <p:cNvPr id="2" name="音频 1">
            <a:hlinkClick r:id="" action="ppaction://media"/>
            <a:extLst>
              <a:ext uri="{FF2B5EF4-FFF2-40B4-BE49-F238E27FC236}">
                <a16:creationId xmlns:a16="http://schemas.microsoft.com/office/drawing/2014/main" id="{EE96AE79-762D-4D5C-8159-2F8DA69C6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105757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2558">
        <p15:prstTrans prst="peelOff"/>
      </p:transition>
    </mc:Choice>
    <mc:Fallback>
      <p:transition spd="slow" advClick="0" advTm="25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ACC00BF-26AB-43A0-B98D-4F23EA91C72F}"/>
              </a:ext>
            </a:extLst>
          </p:cNvPr>
          <p:cNvSpPr txBox="1"/>
          <p:nvPr/>
        </p:nvSpPr>
        <p:spPr>
          <a:xfrm>
            <a:off x="4207707" y="1273074"/>
            <a:ext cx="3776586" cy="523220"/>
          </a:xfrm>
          <a:prstGeom prst="rect">
            <a:avLst/>
          </a:prstGeom>
          <a:noFill/>
        </p:spPr>
        <p:txBody>
          <a:bodyPr wrap="square" rtlCol="0">
            <a:spAutoFit/>
          </a:bodyPr>
          <a:lstStyle/>
          <a:p>
            <a:pPr algn="ctr"/>
            <a:r>
              <a:rPr lang="zh-CN" altLang="en-US" sz="2800" b="1" kern="2200" spc="500" dirty="0"/>
              <a:t>全系统原理图</a:t>
            </a:r>
          </a:p>
        </p:txBody>
      </p:sp>
      <p:grpSp>
        <p:nvGrpSpPr>
          <p:cNvPr id="4" name="组合 3">
            <a:extLst>
              <a:ext uri="{FF2B5EF4-FFF2-40B4-BE49-F238E27FC236}">
                <a16:creationId xmlns:a16="http://schemas.microsoft.com/office/drawing/2014/main" id="{8AF2DFEA-3658-4660-91D6-4DC4EBE79147}"/>
              </a:ext>
            </a:extLst>
          </p:cNvPr>
          <p:cNvGrpSpPr/>
          <p:nvPr/>
        </p:nvGrpSpPr>
        <p:grpSpPr>
          <a:xfrm>
            <a:off x="1938834" y="1974002"/>
            <a:ext cx="7488832" cy="4616896"/>
            <a:chOff x="467544" y="1052736"/>
            <a:chExt cx="7488832" cy="4616896"/>
          </a:xfrm>
        </p:grpSpPr>
        <p:sp>
          <p:nvSpPr>
            <p:cNvPr id="15" name="矩形 14">
              <a:extLst>
                <a:ext uri="{FF2B5EF4-FFF2-40B4-BE49-F238E27FC236}">
                  <a16:creationId xmlns:a16="http://schemas.microsoft.com/office/drawing/2014/main" id="{C7E78CD2-C6D4-4419-BEA1-626FF5DF4A57}"/>
                </a:ext>
              </a:extLst>
            </p:cNvPr>
            <p:cNvSpPr/>
            <p:nvPr/>
          </p:nvSpPr>
          <p:spPr>
            <a:xfrm>
              <a:off x="4788024" y="2780928"/>
              <a:ext cx="864096" cy="12241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Unicode MS" pitchFamily="34" charset="-122"/>
                  <a:ea typeface="Arial Unicode MS" pitchFamily="34" charset="-122"/>
                  <a:cs typeface="Arial Unicode MS" pitchFamily="34" charset="-122"/>
                </a:rPr>
                <a:t>stm32</a:t>
              </a:r>
              <a:endParaRPr lang="zh-CN" altLang="en-US" dirty="0">
                <a:solidFill>
                  <a:schemeClr val="tx1"/>
                </a:solidFill>
                <a:latin typeface="Arial Unicode MS" pitchFamily="34" charset="-122"/>
                <a:ea typeface="Arial Unicode MS" pitchFamily="34" charset="-122"/>
                <a:cs typeface="Arial Unicode MS" pitchFamily="34" charset="-122"/>
              </a:endParaRPr>
            </a:p>
          </p:txBody>
        </p:sp>
        <p:sp>
          <p:nvSpPr>
            <p:cNvPr id="16" name="矩形 15">
              <a:extLst>
                <a:ext uri="{FF2B5EF4-FFF2-40B4-BE49-F238E27FC236}">
                  <a16:creationId xmlns:a16="http://schemas.microsoft.com/office/drawing/2014/main" id="{B32BF129-AC5E-4080-B837-792DF593ECA2}"/>
                </a:ext>
              </a:extLst>
            </p:cNvPr>
            <p:cNvSpPr/>
            <p:nvPr/>
          </p:nvSpPr>
          <p:spPr>
            <a:xfrm>
              <a:off x="6444208" y="2852936"/>
              <a:ext cx="1512168" cy="9361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传感器模块</a:t>
              </a:r>
            </a:p>
          </p:txBody>
        </p:sp>
        <p:sp>
          <p:nvSpPr>
            <p:cNvPr id="17" name="矩形 16">
              <a:extLst>
                <a:ext uri="{FF2B5EF4-FFF2-40B4-BE49-F238E27FC236}">
                  <a16:creationId xmlns:a16="http://schemas.microsoft.com/office/drawing/2014/main" id="{E2E2607A-8B87-403F-9C84-EB1495658EAC}"/>
                </a:ext>
              </a:extLst>
            </p:cNvPr>
            <p:cNvSpPr/>
            <p:nvPr/>
          </p:nvSpPr>
          <p:spPr>
            <a:xfrm>
              <a:off x="4427984" y="1052736"/>
              <a:ext cx="1512168" cy="1008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显示器模块</a:t>
              </a:r>
            </a:p>
          </p:txBody>
        </p:sp>
        <p:sp>
          <p:nvSpPr>
            <p:cNvPr id="18" name="矩形 17">
              <a:extLst>
                <a:ext uri="{FF2B5EF4-FFF2-40B4-BE49-F238E27FC236}">
                  <a16:creationId xmlns:a16="http://schemas.microsoft.com/office/drawing/2014/main" id="{2D3B44CE-A096-4698-AF72-64BE11C51A70}"/>
                </a:ext>
              </a:extLst>
            </p:cNvPr>
            <p:cNvSpPr/>
            <p:nvPr/>
          </p:nvSpPr>
          <p:spPr>
            <a:xfrm>
              <a:off x="2555776" y="2852936"/>
              <a:ext cx="1512168" cy="9444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蓝牙模块</a:t>
              </a:r>
            </a:p>
          </p:txBody>
        </p:sp>
        <p:sp>
          <p:nvSpPr>
            <p:cNvPr id="19" name="矩形 18">
              <a:extLst>
                <a:ext uri="{FF2B5EF4-FFF2-40B4-BE49-F238E27FC236}">
                  <a16:creationId xmlns:a16="http://schemas.microsoft.com/office/drawing/2014/main" id="{E8C9AA02-8E38-4EF7-B642-4F14EC415114}"/>
                </a:ext>
              </a:extLst>
            </p:cNvPr>
            <p:cNvSpPr/>
            <p:nvPr/>
          </p:nvSpPr>
          <p:spPr>
            <a:xfrm>
              <a:off x="467544" y="2852936"/>
              <a:ext cx="1512168" cy="9361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Unicode MS" pitchFamily="34" charset="-122"/>
                  <a:ea typeface="Arial Unicode MS" pitchFamily="34" charset="-122"/>
                  <a:cs typeface="Arial Unicode MS" pitchFamily="34" charset="-122"/>
                </a:rPr>
                <a:t>App</a:t>
              </a:r>
              <a:r>
                <a:rPr lang="zh-CN" altLang="en-US" dirty="0">
                  <a:solidFill>
                    <a:schemeClr val="tx1"/>
                  </a:solidFill>
                  <a:latin typeface="Arial Unicode MS" pitchFamily="34" charset="-122"/>
                  <a:ea typeface="Arial Unicode MS" pitchFamily="34" charset="-122"/>
                  <a:cs typeface="Arial Unicode MS" pitchFamily="34" charset="-122"/>
                </a:rPr>
                <a:t>控制</a:t>
              </a:r>
              <a:r>
                <a:rPr lang="en-US" altLang="zh-CN" dirty="0">
                  <a:solidFill>
                    <a:schemeClr val="tx1"/>
                  </a:solidFill>
                  <a:latin typeface="Arial Unicode MS" pitchFamily="34" charset="-122"/>
                  <a:ea typeface="Arial Unicode MS" pitchFamily="34" charset="-122"/>
                  <a:cs typeface="Arial Unicode MS" pitchFamily="34" charset="-122"/>
                </a:rPr>
                <a:t>·</a:t>
              </a:r>
              <a:endParaRPr lang="zh-CN" altLang="en-US" dirty="0">
                <a:solidFill>
                  <a:schemeClr val="tx1"/>
                </a:solidFill>
                <a:latin typeface="Arial Unicode MS" pitchFamily="34" charset="-122"/>
                <a:ea typeface="Arial Unicode MS" pitchFamily="34" charset="-122"/>
                <a:cs typeface="Arial Unicode MS" pitchFamily="34" charset="-122"/>
              </a:endParaRPr>
            </a:p>
          </p:txBody>
        </p:sp>
        <p:sp>
          <p:nvSpPr>
            <p:cNvPr id="20" name="矩形 19">
              <a:extLst>
                <a:ext uri="{FF2B5EF4-FFF2-40B4-BE49-F238E27FC236}">
                  <a16:creationId xmlns:a16="http://schemas.microsoft.com/office/drawing/2014/main" id="{65D32617-DE5B-4159-A8A1-AE337F16832C}"/>
                </a:ext>
              </a:extLst>
            </p:cNvPr>
            <p:cNvSpPr/>
            <p:nvPr/>
          </p:nvSpPr>
          <p:spPr>
            <a:xfrm>
              <a:off x="4427984" y="4725144"/>
              <a:ext cx="1512168" cy="9444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树莓派</a:t>
              </a:r>
            </a:p>
          </p:txBody>
        </p:sp>
        <p:cxnSp>
          <p:nvCxnSpPr>
            <p:cNvPr id="21" name="直接箭头连接符 20">
              <a:extLst>
                <a:ext uri="{FF2B5EF4-FFF2-40B4-BE49-F238E27FC236}">
                  <a16:creationId xmlns:a16="http://schemas.microsoft.com/office/drawing/2014/main" id="{02BF6FD4-32DB-410D-B326-F666F35F8F3C}"/>
                </a:ext>
              </a:extLst>
            </p:cNvPr>
            <p:cNvCxnSpPr/>
            <p:nvPr/>
          </p:nvCxnSpPr>
          <p:spPr>
            <a:xfrm flipH="1">
              <a:off x="4067944" y="2996952"/>
              <a:ext cx="72008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FCC6400-4092-4D84-AE7D-4B3A6907F699}"/>
                </a:ext>
              </a:extLst>
            </p:cNvPr>
            <p:cNvCxnSpPr/>
            <p:nvPr/>
          </p:nvCxnSpPr>
          <p:spPr>
            <a:xfrm flipH="1">
              <a:off x="1979712" y="2996952"/>
              <a:ext cx="57606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D2B8B6D-A348-42BC-A44F-C063F7A6479F}"/>
                </a:ext>
              </a:extLst>
            </p:cNvPr>
            <p:cNvCxnSpPr/>
            <p:nvPr/>
          </p:nvCxnSpPr>
          <p:spPr>
            <a:xfrm flipH="1">
              <a:off x="5652120" y="2996952"/>
              <a:ext cx="79208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D785BF-461B-4A32-92A5-9AE5320A39F5}"/>
                </a:ext>
              </a:extLst>
            </p:cNvPr>
            <p:cNvCxnSpPr/>
            <p:nvPr/>
          </p:nvCxnSpPr>
          <p:spPr>
            <a:xfrm>
              <a:off x="1979712" y="3501008"/>
              <a:ext cx="57606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FA6D1A4-F9ED-4792-9571-C6185A88436A}"/>
                </a:ext>
              </a:extLst>
            </p:cNvPr>
            <p:cNvCxnSpPr/>
            <p:nvPr/>
          </p:nvCxnSpPr>
          <p:spPr>
            <a:xfrm>
              <a:off x="4067944" y="3429000"/>
              <a:ext cx="72008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6CC3112-F37B-4923-AFF4-A3240F2BB502}"/>
                </a:ext>
              </a:extLst>
            </p:cNvPr>
            <p:cNvCxnSpPr/>
            <p:nvPr/>
          </p:nvCxnSpPr>
          <p:spPr>
            <a:xfrm>
              <a:off x="5652120" y="3501008"/>
              <a:ext cx="8640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99AF0F9-5643-4B03-B5A4-7E24E1DF2D44}"/>
                </a:ext>
              </a:extLst>
            </p:cNvPr>
            <p:cNvCxnSpPr/>
            <p:nvPr/>
          </p:nvCxnSpPr>
          <p:spPr>
            <a:xfrm>
              <a:off x="5004048" y="2060848"/>
              <a:ext cx="0" cy="7200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8A3B7D8-37BF-4172-A903-F1CA21AB01E9}"/>
                </a:ext>
              </a:extLst>
            </p:cNvPr>
            <p:cNvCxnSpPr/>
            <p:nvPr/>
          </p:nvCxnSpPr>
          <p:spPr>
            <a:xfrm>
              <a:off x="5004048" y="4005064"/>
              <a:ext cx="0" cy="7200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342BD48-3FD4-4A7B-8DF9-471EE449016D}"/>
                </a:ext>
              </a:extLst>
            </p:cNvPr>
            <p:cNvCxnSpPr/>
            <p:nvPr/>
          </p:nvCxnSpPr>
          <p:spPr>
            <a:xfrm flipV="1">
              <a:off x="5364088" y="206084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A149156-D0C6-4D17-A037-228AF518F515}"/>
                </a:ext>
              </a:extLst>
            </p:cNvPr>
            <p:cNvCxnSpPr/>
            <p:nvPr/>
          </p:nvCxnSpPr>
          <p:spPr>
            <a:xfrm flipV="1">
              <a:off x="5364088" y="4005064"/>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pic>
        <p:nvPicPr>
          <p:cNvPr id="6" name="音频 5">
            <a:hlinkClick r:id="" action="ppaction://media"/>
            <a:extLst>
              <a:ext uri="{FF2B5EF4-FFF2-40B4-BE49-F238E27FC236}">
                <a16:creationId xmlns:a16="http://schemas.microsoft.com/office/drawing/2014/main" id="{3051CC8F-A92C-44B9-9E61-C08B085FA70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646591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22791">
        <p15:prstTrans prst="peelOff"/>
      </p:transition>
    </mc:Choice>
    <mc:Fallback>
      <p:transition spd="slow" advClick="0" advTm="227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ACC00BF-26AB-43A0-B98D-4F23EA91C72F}"/>
              </a:ext>
            </a:extLst>
          </p:cNvPr>
          <p:cNvSpPr txBox="1"/>
          <p:nvPr/>
        </p:nvSpPr>
        <p:spPr>
          <a:xfrm>
            <a:off x="4003102" y="1278252"/>
            <a:ext cx="4185795" cy="954107"/>
          </a:xfrm>
          <a:prstGeom prst="rect">
            <a:avLst/>
          </a:prstGeom>
          <a:noFill/>
        </p:spPr>
        <p:txBody>
          <a:bodyPr wrap="square" rtlCol="0">
            <a:spAutoFit/>
          </a:bodyPr>
          <a:lstStyle/>
          <a:p>
            <a:pPr algn="ctr"/>
            <a:r>
              <a:rPr lang="zh-CN" altLang="en-US" sz="2800" b="1" kern="2200" spc="500" dirty="0"/>
              <a:t>树莓派硬件部分介绍</a:t>
            </a:r>
            <a:endParaRPr lang="en-US" altLang="zh-CN" sz="2800" b="1" kern="2200" spc="500" dirty="0"/>
          </a:p>
          <a:p>
            <a:pPr algn="ctr"/>
            <a:endParaRPr lang="zh-CN" altLang="en-US" sz="2800" b="1" kern="2200" spc="500" dirty="0">
              <a:latin typeface="微软雅黑 Light" panose="020B0502040204020203" pitchFamily="34" charset="-122"/>
              <a:ea typeface="微软雅黑 Light" panose="020B0502040204020203" pitchFamily="34" charset="-122"/>
            </a:endParaRPr>
          </a:p>
        </p:txBody>
      </p:sp>
      <p:pic>
        <p:nvPicPr>
          <p:cNvPr id="6" name="图片 5">
            <a:extLst>
              <a:ext uri="{FF2B5EF4-FFF2-40B4-BE49-F238E27FC236}">
                <a16:creationId xmlns:a16="http://schemas.microsoft.com/office/drawing/2014/main" id="{3A7D17B6-A4B2-412B-9B88-B58D098F47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07" y="2392117"/>
            <a:ext cx="7693717" cy="4306413"/>
          </a:xfrm>
          <a:prstGeom prst="rect">
            <a:avLst/>
          </a:prstGeom>
        </p:spPr>
      </p:pic>
      <p:sp>
        <p:nvSpPr>
          <p:cNvPr id="8" name="文本框 7">
            <a:extLst>
              <a:ext uri="{FF2B5EF4-FFF2-40B4-BE49-F238E27FC236}">
                <a16:creationId xmlns:a16="http://schemas.microsoft.com/office/drawing/2014/main" id="{AE9F8F79-A7B2-4F76-8301-D7265F978BB2}"/>
              </a:ext>
            </a:extLst>
          </p:cNvPr>
          <p:cNvSpPr txBox="1"/>
          <p:nvPr/>
        </p:nvSpPr>
        <p:spPr>
          <a:xfrm>
            <a:off x="437524" y="1915064"/>
            <a:ext cx="2952657" cy="646331"/>
          </a:xfrm>
          <a:prstGeom prst="rect">
            <a:avLst/>
          </a:prstGeom>
          <a:noFill/>
        </p:spPr>
        <p:txBody>
          <a:bodyPr wrap="square" rtlCol="0">
            <a:spAutoFit/>
          </a:bodyPr>
          <a:lstStyle/>
          <a:p>
            <a:r>
              <a:rPr lang="zh-CN" altLang="en-US" b="1" dirty="0"/>
              <a:t>树莓派主板</a:t>
            </a:r>
            <a:endParaRPr lang="en-US" altLang="zh-CN" b="1" dirty="0"/>
          </a:p>
          <a:p>
            <a:r>
              <a:rPr lang="en-US" altLang="zh-CN" b="1" kern="2200" spc="500" dirty="0">
                <a:ea typeface="微软雅黑 Light" panose="020B0502040204020203" pitchFamily="34" charset="-122"/>
              </a:rPr>
              <a:t>Raspberry pi 4</a:t>
            </a:r>
            <a:endParaRPr lang="zh-CN" altLang="en-US" dirty="0"/>
          </a:p>
        </p:txBody>
      </p:sp>
      <p:sp>
        <p:nvSpPr>
          <p:cNvPr id="15" name="文本框 14">
            <a:extLst>
              <a:ext uri="{FF2B5EF4-FFF2-40B4-BE49-F238E27FC236}">
                <a16:creationId xmlns:a16="http://schemas.microsoft.com/office/drawing/2014/main" id="{15F4BD14-C6C2-45F1-A900-64EC5BE895C7}"/>
              </a:ext>
            </a:extLst>
          </p:cNvPr>
          <p:cNvSpPr txBox="1"/>
          <p:nvPr/>
        </p:nvSpPr>
        <p:spPr>
          <a:xfrm>
            <a:off x="9239343" y="1915064"/>
            <a:ext cx="2952657" cy="646331"/>
          </a:xfrm>
          <a:prstGeom prst="rect">
            <a:avLst/>
          </a:prstGeom>
          <a:noFill/>
        </p:spPr>
        <p:txBody>
          <a:bodyPr wrap="square" rtlCol="0">
            <a:spAutoFit/>
          </a:bodyPr>
          <a:lstStyle/>
          <a:p>
            <a:r>
              <a:rPr lang="zh-CN" altLang="en-US" b="1" dirty="0"/>
              <a:t>摄像模块</a:t>
            </a:r>
            <a:endParaRPr lang="en-US" altLang="zh-CN" b="1" dirty="0"/>
          </a:p>
          <a:p>
            <a:r>
              <a:rPr lang="en-US" altLang="zh-CN" b="1" kern="2200" spc="500" dirty="0">
                <a:ea typeface="微软雅黑 Light" panose="020B0502040204020203" pitchFamily="34" charset="-122"/>
              </a:rPr>
              <a:t>CH960-001063</a:t>
            </a:r>
            <a:endParaRPr lang="zh-CN" altLang="en-US" dirty="0"/>
          </a:p>
        </p:txBody>
      </p:sp>
      <p:pic>
        <p:nvPicPr>
          <p:cNvPr id="17" name="图片 16">
            <a:extLst>
              <a:ext uri="{FF2B5EF4-FFF2-40B4-BE49-F238E27FC236}">
                <a16:creationId xmlns:a16="http://schemas.microsoft.com/office/drawing/2014/main" id="{065027AB-B2FF-40F2-82E6-F9E1B765DD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8292" y="3429000"/>
            <a:ext cx="1874483" cy="1874483"/>
          </a:xfrm>
          <a:prstGeom prst="rect">
            <a:avLst/>
          </a:prstGeom>
        </p:spPr>
      </p:pic>
      <p:sp>
        <p:nvSpPr>
          <p:cNvPr id="4" name="文本框 3">
            <a:extLst>
              <a:ext uri="{FF2B5EF4-FFF2-40B4-BE49-F238E27FC236}">
                <a16:creationId xmlns:a16="http://schemas.microsoft.com/office/drawing/2014/main" id="{106014CB-2D04-46A0-8132-19C6ACFBE7AF}"/>
              </a:ext>
            </a:extLst>
          </p:cNvPr>
          <p:cNvSpPr txBox="1"/>
          <p:nvPr/>
        </p:nvSpPr>
        <p:spPr>
          <a:xfrm>
            <a:off x="9239343" y="2499942"/>
            <a:ext cx="2639970" cy="430887"/>
          </a:xfrm>
          <a:prstGeom prst="rect">
            <a:avLst/>
          </a:prstGeom>
          <a:noFill/>
        </p:spPr>
        <p:txBody>
          <a:bodyPr wrap="square" rtlCol="0">
            <a:spAutoFit/>
          </a:bodyPr>
          <a:lstStyle/>
          <a:p>
            <a:r>
              <a:rPr lang="zh-CN" altLang="en-US" sz="1100" dirty="0"/>
              <a:t>用于采集外界环境的图像，帮助树莓派完成人脸识别，动态检测等功能</a:t>
            </a:r>
          </a:p>
        </p:txBody>
      </p:sp>
      <p:pic>
        <p:nvPicPr>
          <p:cNvPr id="16" name="音频 15">
            <a:hlinkClick r:id="" action="ppaction://media"/>
            <a:extLst>
              <a:ext uri="{FF2B5EF4-FFF2-40B4-BE49-F238E27FC236}">
                <a16:creationId xmlns:a16="http://schemas.microsoft.com/office/drawing/2014/main" id="{6C6323B4-EE47-47C6-9D72-C6D7A70418F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620727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2410">
        <p15:prstTrans prst="peelOff"/>
      </p:transition>
    </mc:Choice>
    <mc:Fallback>
      <p:transition spd="slow" advClick="0" advTm="124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85E6CD6-9057-44FB-B38B-F6898F363374}"/>
              </a:ext>
            </a:extLst>
          </p:cNvPr>
          <p:cNvSpPr txBox="1"/>
          <p:nvPr/>
        </p:nvSpPr>
        <p:spPr>
          <a:xfrm>
            <a:off x="3039000" y="1313165"/>
            <a:ext cx="7153632" cy="738664"/>
          </a:xfrm>
          <a:prstGeom prst="rect">
            <a:avLst/>
          </a:prstGeom>
          <a:noFill/>
        </p:spPr>
        <p:txBody>
          <a:bodyPr wrap="square" rtlCol="0">
            <a:spAutoFit/>
          </a:bodyPr>
          <a:lstStyle/>
          <a:p>
            <a:r>
              <a:rPr lang="zh-CN" altLang="en-US" sz="1400" dirty="0"/>
              <a:t>摄像头实时采集人脸图像信号，将图片传给树莓派进行处理。树莓派上搭建一套基于</a:t>
            </a:r>
            <a:r>
              <a:rPr lang="en-US" altLang="zh-CN" sz="1400" dirty="0"/>
              <a:t>CNN</a:t>
            </a:r>
            <a:r>
              <a:rPr lang="zh-CN" altLang="en-US" sz="1400" dirty="0"/>
              <a:t>的人脸识别系统（应用迁移学习</a:t>
            </a:r>
            <a:r>
              <a:rPr lang="en-US" altLang="zh-CN" sz="1400" dirty="0"/>
              <a:t>+</a:t>
            </a:r>
            <a:r>
              <a:rPr lang="zh-CN" altLang="en-US" sz="1400" dirty="0"/>
              <a:t>图像增强）借鉴市面上的开源模型，结合树莓派的处理能力，摄像头帧率进行具体调整，识别成功后将识别结果传回</a:t>
            </a:r>
            <a:r>
              <a:rPr lang="en-US" altLang="zh-CN" sz="1400" dirty="0"/>
              <a:t>STM32</a:t>
            </a:r>
            <a:r>
              <a:rPr lang="zh-CN" altLang="en-US" sz="1400" dirty="0"/>
              <a:t>进行控制</a:t>
            </a:r>
          </a:p>
        </p:txBody>
      </p:sp>
      <p:pic>
        <p:nvPicPr>
          <p:cNvPr id="4" name="图片 3">
            <a:extLst>
              <a:ext uri="{FF2B5EF4-FFF2-40B4-BE49-F238E27FC236}">
                <a16:creationId xmlns:a16="http://schemas.microsoft.com/office/drawing/2014/main" id="{A87728B1-3F9C-40B2-B1E9-34F85AB152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3101" y="3121691"/>
            <a:ext cx="1327863" cy="1327863"/>
          </a:xfrm>
          <a:prstGeom prst="rect">
            <a:avLst/>
          </a:prstGeom>
        </p:spPr>
      </p:pic>
      <p:cxnSp>
        <p:nvCxnSpPr>
          <p:cNvPr id="5" name="连接符: 肘形 4">
            <a:extLst>
              <a:ext uri="{FF2B5EF4-FFF2-40B4-BE49-F238E27FC236}">
                <a16:creationId xmlns:a16="http://schemas.microsoft.com/office/drawing/2014/main" id="{D3823610-C861-46D6-B603-E52176E6DD31}"/>
              </a:ext>
            </a:extLst>
          </p:cNvPr>
          <p:cNvCxnSpPr>
            <a:cxnSpLocks/>
            <a:stCxn id="4" idx="2"/>
          </p:cNvCxnSpPr>
          <p:nvPr/>
        </p:nvCxnSpPr>
        <p:spPr>
          <a:xfrm rot="5400000">
            <a:off x="7442601" y="4017382"/>
            <a:ext cx="322261" cy="11866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8BDFDAA-57DC-4051-810C-294E37A88AB1}"/>
              </a:ext>
            </a:extLst>
          </p:cNvPr>
          <p:cNvPicPr>
            <a:picLocks noChangeAspect="1"/>
          </p:cNvPicPr>
          <p:nvPr/>
        </p:nvPicPr>
        <p:blipFill>
          <a:blip r:embed="rId5" cstate="print"/>
          <a:stretch>
            <a:fillRect/>
          </a:stretch>
        </p:blipFill>
        <p:spPr>
          <a:xfrm>
            <a:off x="3039000" y="2889390"/>
            <a:ext cx="3971429" cy="2247619"/>
          </a:xfrm>
          <a:prstGeom prst="rect">
            <a:avLst/>
          </a:prstGeom>
        </p:spPr>
      </p:pic>
      <p:pic>
        <p:nvPicPr>
          <p:cNvPr id="7" name="图片 6">
            <a:extLst>
              <a:ext uri="{FF2B5EF4-FFF2-40B4-BE49-F238E27FC236}">
                <a16:creationId xmlns:a16="http://schemas.microsoft.com/office/drawing/2014/main" id="{B3F941CE-A77C-4FA3-8FC2-0A77BDD89B21}"/>
              </a:ext>
            </a:extLst>
          </p:cNvPr>
          <p:cNvPicPr>
            <a:picLocks noChangeAspect="1"/>
          </p:cNvPicPr>
          <p:nvPr/>
        </p:nvPicPr>
        <p:blipFill>
          <a:blip r:embed="rId6" cstate="print"/>
          <a:stretch>
            <a:fillRect/>
          </a:stretch>
        </p:blipFill>
        <p:spPr>
          <a:xfrm>
            <a:off x="4263015" y="3337927"/>
            <a:ext cx="1327863" cy="1200329"/>
          </a:xfrm>
          <a:prstGeom prst="rect">
            <a:avLst/>
          </a:prstGeom>
        </p:spPr>
      </p:pic>
      <p:pic>
        <p:nvPicPr>
          <p:cNvPr id="8" name="图片 7">
            <a:extLst>
              <a:ext uri="{FF2B5EF4-FFF2-40B4-BE49-F238E27FC236}">
                <a16:creationId xmlns:a16="http://schemas.microsoft.com/office/drawing/2014/main" id="{CD216D70-824E-4D55-8B38-76742C16BE2D}"/>
              </a:ext>
            </a:extLst>
          </p:cNvPr>
          <p:cNvPicPr>
            <a:picLocks noChangeAspect="1"/>
          </p:cNvPicPr>
          <p:nvPr/>
        </p:nvPicPr>
        <p:blipFill>
          <a:blip r:embed="rId7" cstate="print"/>
          <a:stretch>
            <a:fillRect/>
          </a:stretch>
        </p:blipFill>
        <p:spPr>
          <a:xfrm>
            <a:off x="9676361" y="2934921"/>
            <a:ext cx="1850536" cy="1675763"/>
          </a:xfrm>
          <a:prstGeom prst="rect">
            <a:avLst/>
          </a:prstGeom>
        </p:spPr>
      </p:pic>
      <p:cxnSp>
        <p:nvCxnSpPr>
          <p:cNvPr id="9" name="直接箭头连接符 8">
            <a:extLst>
              <a:ext uri="{FF2B5EF4-FFF2-40B4-BE49-F238E27FC236}">
                <a16:creationId xmlns:a16="http://schemas.microsoft.com/office/drawing/2014/main" id="{DC3572FA-F6F3-4E4E-AD0A-098F3D68F5D2}"/>
              </a:ext>
            </a:extLst>
          </p:cNvPr>
          <p:cNvCxnSpPr/>
          <p:nvPr/>
        </p:nvCxnSpPr>
        <p:spPr>
          <a:xfrm flipH="1">
            <a:off x="8953039" y="3410355"/>
            <a:ext cx="561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A5BD494-FC53-44CE-8DF5-961CCE83EA80}"/>
              </a:ext>
            </a:extLst>
          </p:cNvPr>
          <p:cNvSpPr txBox="1"/>
          <p:nvPr/>
        </p:nvSpPr>
        <p:spPr>
          <a:xfrm>
            <a:off x="8237588" y="2773524"/>
            <a:ext cx="1338828" cy="369332"/>
          </a:xfrm>
          <a:prstGeom prst="rect">
            <a:avLst/>
          </a:prstGeom>
          <a:noFill/>
        </p:spPr>
        <p:txBody>
          <a:bodyPr wrap="none" rtlCol="0">
            <a:spAutoFit/>
          </a:bodyPr>
          <a:lstStyle/>
          <a:p>
            <a:r>
              <a:rPr lang="zh-CN" altLang="en-US" dirty="0"/>
              <a:t>摄像头采集</a:t>
            </a:r>
          </a:p>
        </p:txBody>
      </p:sp>
      <p:sp>
        <p:nvSpPr>
          <p:cNvPr id="11" name="文本框 10">
            <a:extLst>
              <a:ext uri="{FF2B5EF4-FFF2-40B4-BE49-F238E27FC236}">
                <a16:creationId xmlns:a16="http://schemas.microsoft.com/office/drawing/2014/main" id="{4A67C6EC-3F10-4E8A-B192-D3ED83AFBC8A}"/>
              </a:ext>
            </a:extLst>
          </p:cNvPr>
          <p:cNvSpPr txBox="1"/>
          <p:nvPr/>
        </p:nvSpPr>
        <p:spPr>
          <a:xfrm>
            <a:off x="7286176" y="4395252"/>
            <a:ext cx="635110" cy="369332"/>
          </a:xfrm>
          <a:prstGeom prst="rect">
            <a:avLst/>
          </a:prstGeom>
          <a:noFill/>
        </p:spPr>
        <p:txBody>
          <a:bodyPr wrap="none" rtlCol="0">
            <a:spAutoFit/>
          </a:bodyPr>
          <a:lstStyle/>
          <a:p>
            <a:r>
              <a:rPr lang="en-US" altLang="zh-CN" dirty="0"/>
              <a:t>USB</a:t>
            </a:r>
            <a:endParaRPr lang="zh-CN" altLang="en-US" dirty="0"/>
          </a:p>
        </p:txBody>
      </p:sp>
      <p:sp>
        <p:nvSpPr>
          <p:cNvPr id="12" name="文本框 11">
            <a:extLst>
              <a:ext uri="{FF2B5EF4-FFF2-40B4-BE49-F238E27FC236}">
                <a16:creationId xmlns:a16="http://schemas.microsoft.com/office/drawing/2014/main" id="{67BDAE37-B120-45CF-B7A8-1F43F8383D88}"/>
              </a:ext>
            </a:extLst>
          </p:cNvPr>
          <p:cNvSpPr txBox="1"/>
          <p:nvPr/>
        </p:nvSpPr>
        <p:spPr>
          <a:xfrm>
            <a:off x="4142116" y="5274602"/>
            <a:ext cx="1569660" cy="369332"/>
          </a:xfrm>
          <a:prstGeom prst="rect">
            <a:avLst/>
          </a:prstGeom>
          <a:noFill/>
        </p:spPr>
        <p:txBody>
          <a:bodyPr wrap="none" rtlCol="0">
            <a:spAutoFit/>
          </a:bodyPr>
          <a:lstStyle/>
          <a:p>
            <a:r>
              <a:rPr lang="zh-CN" altLang="en-US" dirty="0"/>
              <a:t>人脸识别系统</a:t>
            </a:r>
          </a:p>
        </p:txBody>
      </p:sp>
      <p:cxnSp>
        <p:nvCxnSpPr>
          <p:cNvPr id="13" name="直接箭头连接符 12">
            <a:extLst>
              <a:ext uri="{FF2B5EF4-FFF2-40B4-BE49-F238E27FC236}">
                <a16:creationId xmlns:a16="http://schemas.microsoft.com/office/drawing/2014/main" id="{3898A8F1-9C9B-4FC8-9BCA-A016BC6A9559}"/>
              </a:ext>
            </a:extLst>
          </p:cNvPr>
          <p:cNvCxnSpPr/>
          <p:nvPr/>
        </p:nvCxnSpPr>
        <p:spPr>
          <a:xfrm flipH="1">
            <a:off x="1339075" y="4232747"/>
            <a:ext cx="15390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7565316-EE3C-40DA-A3E7-EE8D0833BF72}"/>
              </a:ext>
            </a:extLst>
          </p:cNvPr>
          <p:cNvSpPr txBox="1"/>
          <p:nvPr/>
        </p:nvSpPr>
        <p:spPr>
          <a:xfrm>
            <a:off x="1374553" y="3772802"/>
            <a:ext cx="1569660" cy="369332"/>
          </a:xfrm>
          <a:prstGeom prst="rect">
            <a:avLst/>
          </a:prstGeom>
          <a:noFill/>
        </p:spPr>
        <p:txBody>
          <a:bodyPr wrap="none" rtlCol="0">
            <a:spAutoFit/>
          </a:bodyPr>
          <a:lstStyle/>
          <a:p>
            <a:r>
              <a:rPr lang="zh-CN" altLang="en-US" dirty="0"/>
              <a:t>传出控制结果</a:t>
            </a:r>
          </a:p>
        </p:txBody>
      </p:sp>
      <p:grpSp>
        <p:nvGrpSpPr>
          <p:cNvPr id="15" name="组合 14">
            <a:extLst>
              <a:ext uri="{FF2B5EF4-FFF2-40B4-BE49-F238E27FC236}">
                <a16:creationId xmlns:a16="http://schemas.microsoft.com/office/drawing/2014/main" id="{B0F5E330-AFB6-4788-AD4C-34876FD2B8B8}"/>
              </a:ext>
            </a:extLst>
          </p:cNvPr>
          <p:cNvGrpSpPr/>
          <p:nvPr/>
        </p:nvGrpSpPr>
        <p:grpSpPr>
          <a:xfrm>
            <a:off x="5213803" y="-885825"/>
            <a:ext cx="1771650" cy="1771650"/>
            <a:chOff x="4953000" y="-877810"/>
            <a:chExt cx="1771650" cy="1771650"/>
          </a:xfrm>
        </p:grpSpPr>
        <p:sp>
          <p:nvSpPr>
            <p:cNvPr id="16" name="菱形 15">
              <a:extLst>
                <a:ext uri="{FF2B5EF4-FFF2-40B4-BE49-F238E27FC236}">
                  <a16:creationId xmlns:a16="http://schemas.microsoft.com/office/drawing/2014/main" id="{C94EF234-767A-40EC-ADD3-253E5FB79BDF}"/>
                </a:ext>
              </a:extLst>
            </p:cNvPr>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two-leaves_78415">
              <a:extLst>
                <a:ext uri="{FF2B5EF4-FFF2-40B4-BE49-F238E27FC236}">
                  <a16:creationId xmlns:a16="http://schemas.microsoft.com/office/drawing/2014/main" id="{DAE279E6-78E7-4165-8A99-CB8C1ADE0BE9}"/>
                </a:ext>
              </a:extLst>
            </p:cNvPr>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grpSp>
        <p:nvGrpSpPr>
          <p:cNvPr id="19" name="íṧlidè">
            <a:extLst>
              <a:ext uri="{FF2B5EF4-FFF2-40B4-BE49-F238E27FC236}">
                <a16:creationId xmlns:a16="http://schemas.microsoft.com/office/drawing/2014/main" id="{D936B87A-49A2-4421-8E55-DDA5DD6B2512}"/>
              </a:ext>
            </a:extLst>
          </p:cNvPr>
          <p:cNvGrpSpPr/>
          <p:nvPr/>
        </p:nvGrpSpPr>
        <p:grpSpPr>
          <a:xfrm>
            <a:off x="460374" y="249747"/>
            <a:ext cx="1425820" cy="1425820"/>
            <a:chOff x="2494869" y="1558566"/>
            <a:chExt cx="1008112" cy="1008112"/>
          </a:xfrm>
        </p:grpSpPr>
        <p:sp>
          <p:nvSpPr>
            <p:cNvPr id="21" name="í$ḻîḍe">
              <a:extLst>
                <a:ext uri="{FF2B5EF4-FFF2-40B4-BE49-F238E27FC236}">
                  <a16:creationId xmlns:a16="http://schemas.microsoft.com/office/drawing/2014/main" id="{C2052009-B35A-4272-9ECF-623BED2DBD12}"/>
                </a:ext>
              </a:extLst>
            </p:cNvPr>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22" name="iš1ïḍè">
              <a:extLst>
                <a:ext uri="{FF2B5EF4-FFF2-40B4-BE49-F238E27FC236}">
                  <a16:creationId xmlns:a16="http://schemas.microsoft.com/office/drawing/2014/main" id="{183A31D2-D7AD-4F84-ADA1-32A2EFC68FEF}"/>
                </a:ext>
              </a:extLst>
            </p:cNvPr>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23" name="îṥľíde">
              <a:extLst>
                <a:ext uri="{FF2B5EF4-FFF2-40B4-BE49-F238E27FC236}">
                  <a16:creationId xmlns:a16="http://schemas.microsoft.com/office/drawing/2014/main" id="{9993D8EB-71D7-45D0-90DD-EA501A68DDE3}"/>
                </a:ext>
              </a:extLst>
            </p:cNvPr>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24" name="文本框 23">
            <a:extLst>
              <a:ext uri="{FF2B5EF4-FFF2-40B4-BE49-F238E27FC236}">
                <a16:creationId xmlns:a16="http://schemas.microsoft.com/office/drawing/2014/main" id="{3066A707-7318-4319-86EF-0CA89CA2D4E2}"/>
              </a:ext>
            </a:extLst>
          </p:cNvPr>
          <p:cNvSpPr txBox="1"/>
          <p:nvPr/>
        </p:nvSpPr>
        <p:spPr>
          <a:xfrm>
            <a:off x="3040916" y="957106"/>
            <a:ext cx="1660000" cy="369332"/>
          </a:xfrm>
          <a:prstGeom prst="rect">
            <a:avLst/>
          </a:prstGeom>
          <a:noFill/>
        </p:spPr>
        <p:txBody>
          <a:bodyPr wrap="square" rtlCol="0">
            <a:spAutoFit/>
          </a:bodyPr>
          <a:lstStyle/>
          <a:p>
            <a:r>
              <a:rPr lang="zh-CN" altLang="en-US" b="1" dirty="0"/>
              <a:t>实现过程</a:t>
            </a:r>
          </a:p>
        </p:txBody>
      </p:sp>
      <p:pic>
        <p:nvPicPr>
          <p:cNvPr id="2" name="音频 1">
            <a:hlinkClick r:id="" action="ppaction://media"/>
            <a:extLst>
              <a:ext uri="{FF2B5EF4-FFF2-40B4-BE49-F238E27FC236}">
                <a16:creationId xmlns:a16="http://schemas.microsoft.com/office/drawing/2014/main" id="{38CB710C-4D6B-4DDD-B85C-1AAB9C40A13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60868338"/>
      </p:ext>
    </p:extLst>
  </p:cSld>
  <p:clrMapOvr>
    <a:masterClrMapping/>
  </p:clrMapOvr>
  <mc:AlternateContent xmlns:mc="http://schemas.openxmlformats.org/markup-compatibility/2006">
    <mc:Choice xmlns:p14="http://schemas.microsoft.com/office/powerpoint/2010/main" Requires="p14">
      <p:transition spd="slow" p14:dur="2000" advTm="16797"/>
    </mc:Choice>
    <mc:Fallback>
      <p:transition spd="slow" advTm="16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B0F5E330-AFB6-4788-AD4C-34876FD2B8B8}"/>
              </a:ext>
            </a:extLst>
          </p:cNvPr>
          <p:cNvGrpSpPr/>
          <p:nvPr/>
        </p:nvGrpSpPr>
        <p:grpSpPr>
          <a:xfrm>
            <a:off x="5213803" y="-885825"/>
            <a:ext cx="1771650" cy="1771650"/>
            <a:chOff x="4953000" y="-877810"/>
            <a:chExt cx="1771650" cy="1771650"/>
          </a:xfrm>
        </p:grpSpPr>
        <p:sp>
          <p:nvSpPr>
            <p:cNvPr id="16" name="菱形 15">
              <a:extLst>
                <a:ext uri="{FF2B5EF4-FFF2-40B4-BE49-F238E27FC236}">
                  <a16:creationId xmlns:a16="http://schemas.microsoft.com/office/drawing/2014/main" id="{C94EF234-767A-40EC-ADD3-253E5FB79BDF}"/>
                </a:ext>
              </a:extLst>
            </p:cNvPr>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two-leaves_78415">
              <a:extLst>
                <a:ext uri="{FF2B5EF4-FFF2-40B4-BE49-F238E27FC236}">
                  <a16:creationId xmlns:a16="http://schemas.microsoft.com/office/drawing/2014/main" id="{DAE279E6-78E7-4165-8A99-CB8C1ADE0BE9}"/>
                </a:ext>
              </a:extLst>
            </p:cNvPr>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19" name="íṧlidè">
            <a:extLst>
              <a:ext uri="{FF2B5EF4-FFF2-40B4-BE49-F238E27FC236}">
                <a16:creationId xmlns:a16="http://schemas.microsoft.com/office/drawing/2014/main" id="{D936B87A-49A2-4421-8E55-DDA5DD6B2512}"/>
              </a:ext>
            </a:extLst>
          </p:cNvPr>
          <p:cNvGrpSpPr/>
          <p:nvPr/>
        </p:nvGrpSpPr>
        <p:grpSpPr>
          <a:xfrm>
            <a:off x="460374" y="249747"/>
            <a:ext cx="1425820" cy="1425820"/>
            <a:chOff x="2494869" y="1558566"/>
            <a:chExt cx="1008112" cy="1008112"/>
          </a:xfrm>
        </p:grpSpPr>
        <p:sp>
          <p:nvSpPr>
            <p:cNvPr id="21" name="í$ḻîḍe">
              <a:extLst>
                <a:ext uri="{FF2B5EF4-FFF2-40B4-BE49-F238E27FC236}">
                  <a16:creationId xmlns:a16="http://schemas.microsoft.com/office/drawing/2014/main" id="{C2052009-B35A-4272-9ECF-623BED2DBD12}"/>
                </a:ext>
              </a:extLst>
            </p:cNvPr>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22" name="iš1ïḍè">
              <a:extLst>
                <a:ext uri="{FF2B5EF4-FFF2-40B4-BE49-F238E27FC236}">
                  <a16:creationId xmlns:a16="http://schemas.microsoft.com/office/drawing/2014/main" id="{183A31D2-D7AD-4F84-ADA1-32A2EFC68FEF}"/>
                </a:ext>
              </a:extLst>
            </p:cNvPr>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23" name="îṥľíde">
              <a:extLst>
                <a:ext uri="{FF2B5EF4-FFF2-40B4-BE49-F238E27FC236}">
                  <a16:creationId xmlns:a16="http://schemas.microsoft.com/office/drawing/2014/main" id="{9993D8EB-71D7-45D0-90DD-EA501A68DDE3}"/>
                </a:ext>
              </a:extLst>
            </p:cNvPr>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24" name="文本框 23">
            <a:extLst>
              <a:ext uri="{FF2B5EF4-FFF2-40B4-BE49-F238E27FC236}">
                <a16:creationId xmlns:a16="http://schemas.microsoft.com/office/drawing/2014/main" id="{3066A707-7318-4319-86EF-0CA89CA2D4E2}"/>
              </a:ext>
            </a:extLst>
          </p:cNvPr>
          <p:cNvSpPr txBox="1"/>
          <p:nvPr/>
        </p:nvSpPr>
        <p:spPr>
          <a:xfrm>
            <a:off x="3040915" y="957106"/>
            <a:ext cx="23354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远程控制实现过程</a:t>
            </a:r>
          </a:p>
        </p:txBody>
      </p:sp>
      <p:pic>
        <p:nvPicPr>
          <p:cNvPr id="18" name="图片 17">
            <a:extLst>
              <a:ext uri="{FF2B5EF4-FFF2-40B4-BE49-F238E27FC236}">
                <a16:creationId xmlns:a16="http://schemas.microsoft.com/office/drawing/2014/main" id="{D5EBFFD1-8286-4C00-8C1A-29D39E6FB5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4990" y="3158554"/>
            <a:ext cx="8071804" cy="2462997"/>
          </a:xfrm>
          <a:prstGeom prst="rect">
            <a:avLst/>
          </a:prstGeom>
        </p:spPr>
      </p:pic>
      <p:sp>
        <p:nvSpPr>
          <p:cNvPr id="25" name="文本框 24">
            <a:extLst>
              <a:ext uri="{FF2B5EF4-FFF2-40B4-BE49-F238E27FC236}">
                <a16:creationId xmlns:a16="http://schemas.microsoft.com/office/drawing/2014/main" id="{399F4CC8-0071-4D37-A348-CDAD4560C298}"/>
              </a:ext>
            </a:extLst>
          </p:cNvPr>
          <p:cNvSpPr txBox="1"/>
          <p:nvPr/>
        </p:nvSpPr>
        <p:spPr>
          <a:xfrm>
            <a:off x="3039000" y="1313165"/>
            <a:ext cx="715363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 通过 </a:t>
            </a: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JAVA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语言调用安卓系统自带的蓝牙驱动提供的接口来发送接收指令</a:t>
            </a: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将显示接收到的传感器获取的一些环境指标，例如，湿度，温度等，用户可以根据这些指标来打开关闭空调，湿化器等来调节。</a:t>
            </a:r>
            <a:endPar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将提供一些自动化功能，当开启自动化家居管理时，</a:t>
            </a: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将自动地根据环境指标发出一些调节指令给主控，主控根据指令内容有机地进行调节，从而使得室内环境更加舒适。</a:t>
            </a:r>
            <a:endPar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endParaRPr>
          </a:p>
        </p:txBody>
      </p:sp>
      <p:pic>
        <p:nvPicPr>
          <p:cNvPr id="2" name="音频 1">
            <a:hlinkClick r:id="" action="ppaction://media"/>
            <a:extLst>
              <a:ext uri="{FF2B5EF4-FFF2-40B4-BE49-F238E27FC236}">
                <a16:creationId xmlns:a16="http://schemas.microsoft.com/office/drawing/2014/main" id="{5D76209D-F1D9-4ED5-B8DD-3BB5CEC308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97647413"/>
      </p:ext>
    </p:extLst>
  </p:cSld>
  <p:clrMapOvr>
    <a:masterClrMapping/>
  </p:clrMapOvr>
  <mc:AlternateContent xmlns:mc="http://schemas.openxmlformats.org/markup-compatibility/2006">
    <mc:Choice xmlns:p14="http://schemas.microsoft.com/office/powerpoint/2010/main" Requires="p14">
      <p:transition spd="slow" p14:dur="2000" advTm="28517"/>
    </mc:Choice>
    <mc:Fallback>
      <p:transition spd="slow" advTm="28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6" name="文本框 25">
            <a:extLst>
              <a:ext uri="{FF2B5EF4-FFF2-40B4-BE49-F238E27FC236}">
                <a16:creationId xmlns:a16="http://schemas.microsoft.com/office/drawing/2014/main" id="{AC69C27A-8B35-4B31-A736-A00E523499CA}"/>
              </a:ext>
            </a:extLst>
          </p:cNvPr>
          <p:cNvSpPr txBox="1"/>
          <p:nvPr/>
        </p:nvSpPr>
        <p:spPr>
          <a:xfrm>
            <a:off x="3593987" y="1273074"/>
            <a:ext cx="5004026" cy="523220"/>
          </a:xfrm>
          <a:prstGeom prst="rect">
            <a:avLst/>
          </a:prstGeom>
          <a:noFill/>
        </p:spPr>
        <p:txBody>
          <a:bodyPr wrap="square" rtlCol="0">
            <a:spAutoFit/>
          </a:bodyPr>
          <a:lstStyle/>
          <a:p>
            <a:pPr algn="ctr"/>
            <a:r>
              <a:rPr lang="en-US" altLang="zh-CN" sz="2800" b="1" kern="2200" spc="500" dirty="0"/>
              <a:t>STM32</a:t>
            </a:r>
            <a:r>
              <a:rPr lang="zh-CN" altLang="en-US" sz="2800" b="1" kern="2200" spc="500" dirty="0"/>
              <a:t>硬件部分介绍</a:t>
            </a:r>
          </a:p>
        </p:txBody>
      </p:sp>
      <p:sp>
        <p:nvSpPr>
          <p:cNvPr id="6" name="文本框 5">
            <a:extLst>
              <a:ext uri="{FF2B5EF4-FFF2-40B4-BE49-F238E27FC236}">
                <a16:creationId xmlns:a16="http://schemas.microsoft.com/office/drawing/2014/main" id="{5D0E364D-7A9D-4D65-BF74-0E9F98C9E0B4}"/>
              </a:ext>
            </a:extLst>
          </p:cNvPr>
          <p:cNvSpPr txBox="1"/>
          <p:nvPr/>
        </p:nvSpPr>
        <p:spPr>
          <a:xfrm>
            <a:off x="8404657" y="2068261"/>
            <a:ext cx="1144465" cy="369332"/>
          </a:xfrm>
          <a:prstGeom prst="rect">
            <a:avLst/>
          </a:prstGeom>
          <a:noFill/>
        </p:spPr>
        <p:txBody>
          <a:bodyPr wrap="square" rtlCol="0">
            <a:spAutoFit/>
          </a:bodyPr>
          <a:lstStyle/>
          <a:p>
            <a:r>
              <a:rPr lang="zh-CN" altLang="en-US" b="1" dirty="0"/>
              <a:t>温度模块</a:t>
            </a:r>
          </a:p>
        </p:txBody>
      </p:sp>
      <p:sp>
        <p:nvSpPr>
          <p:cNvPr id="8" name="文本框 7">
            <a:extLst>
              <a:ext uri="{FF2B5EF4-FFF2-40B4-BE49-F238E27FC236}">
                <a16:creationId xmlns:a16="http://schemas.microsoft.com/office/drawing/2014/main" id="{A75AFF0A-5A33-43E3-A8BD-7D2423B37A66}"/>
              </a:ext>
            </a:extLst>
          </p:cNvPr>
          <p:cNvSpPr txBox="1"/>
          <p:nvPr/>
        </p:nvSpPr>
        <p:spPr>
          <a:xfrm>
            <a:off x="8404657" y="2252927"/>
            <a:ext cx="3565133" cy="1769715"/>
          </a:xfrm>
          <a:prstGeom prst="rect">
            <a:avLst/>
          </a:prstGeom>
          <a:noFill/>
        </p:spPr>
        <p:txBody>
          <a:bodyPr wrap="square" rtlCol="0">
            <a:spAutoFit/>
          </a:bodyPr>
          <a:lstStyle/>
          <a:p>
            <a:endParaRPr lang="en-US" altLang="zh-CN" dirty="0"/>
          </a:p>
          <a:p>
            <a:r>
              <a:rPr lang="en-US" altLang="zh-CN" sz="1100" dirty="0"/>
              <a:t>DHT22</a:t>
            </a:r>
            <a:r>
              <a:rPr lang="zh-CN" altLang="zh-CN" sz="1100" dirty="0"/>
              <a:t>数字温湿度传感器是一款含有已校准数字信号输出的温湿度复合传感器</a:t>
            </a:r>
            <a:r>
              <a:rPr lang="en-US" altLang="zh-CN" sz="1100" dirty="0"/>
              <a:t>,</a:t>
            </a:r>
            <a:r>
              <a:rPr lang="zh-CN" altLang="zh-CN" sz="1100" dirty="0"/>
              <a:t>温湿度精度较高，响应时间较快，且测量范围适用于测量室内温湿度</a:t>
            </a:r>
          </a:p>
          <a:p>
            <a:r>
              <a:rPr lang="zh-CN" altLang="zh-CN" sz="1100" dirty="0"/>
              <a:t>功能：</a:t>
            </a:r>
            <a:r>
              <a:rPr lang="en-US" altLang="zh-CN" sz="1100" dirty="0"/>
              <a:t>1</a:t>
            </a:r>
            <a:r>
              <a:rPr lang="zh-CN" altLang="zh-CN" sz="1100" dirty="0"/>
              <a:t>、实时测量室内温湿度环境。</a:t>
            </a:r>
            <a:endParaRPr lang="en-US" altLang="zh-CN" sz="1100" dirty="0"/>
          </a:p>
          <a:p>
            <a:r>
              <a:rPr lang="en-US" altLang="zh-CN" sz="1100" dirty="0"/>
              <a:t>          2</a:t>
            </a:r>
            <a:r>
              <a:rPr lang="zh-CN" altLang="zh-CN" sz="1100" dirty="0"/>
              <a:t>、设置温度预警功能若高温则有可能发生火灾。</a:t>
            </a:r>
            <a:r>
              <a:rPr lang="en-US" altLang="zh-CN" dirty="0"/>
              <a:t>	</a:t>
            </a:r>
            <a:endParaRPr lang="zh-CN" altLang="zh-CN" dirty="0"/>
          </a:p>
          <a:p>
            <a:endParaRPr lang="zh-CN" altLang="en-US" dirty="0"/>
          </a:p>
        </p:txBody>
      </p:sp>
      <p:pic>
        <p:nvPicPr>
          <p:cNvPr id="28" name="图片 27">
            <a:extLst>
              <a:ext uri="{FF2B5EF4-FFF2-40B4-BE49-F238E27FC236}">
                <a16:creationId xmlns:a16="http://schemas.microsoft.com/office/drawing/2014/main" id="{194B8A2A-F465-4677-B332-1A2C0229F229}"/>
              </a:ext>
            </a:extLst>
          </p:cNvPr>
          <p:cNvPicPr/>
          <p:nvPr/>
        </p:nvPicPr>
        <p:blipFill>
          <a:blip r:embed="rId6" cstate="print"/>
          <a:srcRect/>
          <a:stretch>
            <a:fillRect/>
          </a:stretch>
        </p:blipFill>
        <p:spPr bwMode="auto">
          <a:xfrm>
            <a:off x="8404657" y="3589070"/>
            <a:ext cx="3376167" cy="2945274"/>
          </a:xfrm>
          <a:prstGeom prst="rect">
            <a:avLst/>
          </a:prstGeom>
          <a:noFill/>
          <a:ln w="9525">
            <a:noFill/>
            <a:miter lim="800000"/>
            <a:headEnd/>
            <a:tailEnd/>
          </a:ln>
        </p:spPr>
      </p:pic>
      <p:sp>
        <p:nvSpPr>
          <p:cNvPr id="15" name="文本框 14">
            <a:extLst>
              <a:ext uri="{FF2B5EF4-FFF2-40B4-BE49-F238E27FC236}">
                <a16:creationId xmlns:a16="http://schemas.microsoft.com/office/drawing/2014/main" id="{6D82F51F-C89C-48EE-A39D-D36B4CC04BDB}"/>
              </a:ext>
            </a:extLst>
          </p:cNvPr>
          <p:cNvSpPr txBox="1"/>
          <p:nvPr/>
        </p:nvSpPr>
        <p:spPr>
          <a:xfrm>
            <a:off x="540402" y="2068261"/>
            <a:ext cx="1744959" cy="369332"/>
          </a:xfrm>
          <a:prstGeom prst="rect">
            <a:avLst/>
          </a:prstGeom>
          <a:noFill/>
        </p:spPr>
        <p:txBody>
          <a:bodyPr wrap="square" rtlCol="0">
            <a:spAutoFit/>
          </a:bodyPr>
          <a:lstStyle/>
          <a:p>
            <a:r>
              <a:rPr lang="en-US" altLang="zh-CN" b="1" dirty="0"/>
              <a:t>STM32</a:t>
            </a:r>
            <a:r>
              <a:rPr lang="zh-CN" altLang="en-US" b="1" dirty="0"/>
              <a:t>主板</a:t>
            </a:r>
          </a:p>
        </p:txBody>
      </p:sp>
      <p:pic>
        <p:nvPicPr>
          <p:cNvPr id="4" name="图片 3">
            <a:extLst>
              <a:ext uri="{FF2B5EF4-FFF2-40B4-BE49-F238E27FC236}">
                <a16:creationId xmlns:a16="http://schemas.microsoft.com/office/drawing/2014/main" id="{D68A7C45-6148-43FD-9CF5-B4B4404737E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9077"/>
          <a:stretch/>
        </p:blipFill>
        <p:spPr>
          <a:xfrm>
            <a:off x="437525" y="2777706"/>
            <a:ext cx="5950839" cy="3910261"/>
          </a:xfrm>
          <a:prstGeom prst="rect">
            <a:avLst/>
          </a:prstGeom>
        </p:spPr>
      </p:pic>
      <p:sp>
        <p:nvSpPr>
          <p:cNvPr id="18" name="文本框 17">
            <a:extLst>
              <a:ext uri="{FF2B5EF4-FFF2-40B4-BE49-F238E27FC236}">
                <a16:creationId xmlns:a16="http://schemas.microsoft.com/office/drawing/2014/main" id="{B7C65DB6-9B77-452B-BC9D-82795532EB0C}"/>
              </a:ext>
            </a:extLst>
          </p:cNvPr>
          <p:cNvSpPr txBox="1"/>
          <p:nvPr/>
        </p:nvSpPr>
        <p:spPr>
          <a:xfrm>
            <a:off x="540402" y="2118441"/>
            <a:ext cx="1883621" cy="1092607"/>
          </a:xfrm>
          <a:prstGeom prst="rect">
            <a:avLst/>
          </a:prstGeom>
          <a:noFill/>
        </p:spPr>
        <p:txBody>
          <a:bodyPr wrap="square" rtlCol="0">
            <a:spAutoFit/>
          </a:bodyPr>
          <a:lstStyle/>
          <a:p>
            <a:endParaRPr lang="en-US" altLang="zh-CN" dirty="0"/>
          </a:p>
          <a:p>
            <a:r>
              <a:rPr lang="en-US" altLang="zh-CN" sz="1100" dirty="0"/>
              <a:t>STM32F103ZET6</a:t>
            </a:r>
            <a:r>
              <a:rPr lang="en-US" altLang="zh-CN" dirty="0"/>
              <a:t>	</a:t>
            </a:r>
            <a:endParaRPr lang="zh-CN" altLang="zh-CN" dirty="0"/>
          </a:p>
          <a:p>
            <a:endParaRPr lang="zh-CN" altLang="en-US" dirty="0"/>
          </a:p>
        </p:txBody>
      </p:sp>
      <p:pic>
        <p:nvPicPr>
          <p:cNvPr id="2" name="音频 1">
            <a:hlinkClick r:id="" action="ppaction://media"/>
            <a:extLst>
              <a:ext uri="{FF2B5EF4-FFF2-40B4-BE49-F238E27FC236}">
                <a16:creationId xmlns:a16="http://schemas.microsoft.com/office/drawing/2014/main" id="{977F80B9-C48C-44B2-972F-9167FB0A3EE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751047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23719">
        <p15:prstTrans prst="peelOff"/>
      </p:transition>
    </mc:Choice>
    <mc:Fallback>
      <p:transition spd="slow" advClick="0" advTm="237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t="7516" b="8355"/>
          <a:stretch>
            <a:fillRect/>
          </a:stretch>
        </p:blipFill>
        <p:spPr>
          <a:xfrm>
            <a:off x="0" y="0"/>
            <a:ext cx="12206654" cy="6846277"/>
          </a:xfrm>
          <a:prstGeom prst="rect">
            <a:avLst/>
          </a:prstGeom>
        </p:spPr>
      </p:pic>
      <p:sp>
        <p:nvSpPr>
          <p:cNvPr id="4" name="文本框 3"/>
          <p:cNvSpPr txBox="1"/>
          <p:nvPr/>
        </p:nvSpPr>
        <p:spPr>
          <a:xfrm>
            <a:off x="736846" y="1580225"/>
            <a:ext cx="5468644" cy="1200329"/>
          </a:xfrm>
          <a:prstGeom prst="rect">
            <a:avLst/>
          </a:prstGeom>
          <a:noFill/>
        </p:spPr>
        <p:txBody>
          <a:bodyPr wrap="square" rtlCol="0">
            <a:spAutoFit/>
          </a:bodyPr>
          <a:lstStyle/>
          <a:p>
            <a:r>
              <a:rPr lang="en-US" altLang="zh-CN" sz="7200" b="1" spc="600" dirty="0">
                <a:solidFill>
                  <a:schemeClr val="bg1"/>
                </a:solidFill>
                <a:effectLst>
                  <a:outerShdw blurRad="38100" dist="38100" dir="2700000" algn="tl">
                    <a:srgbClr val="000000">
                      <a:alpha val="43137"/>
                    </a:srgbClr>
                  </a:outerShdw>
                </a:effectLst>
                <a:cs typeface="+mn-ea"/>
                <a:sym typeface="+mn-lt"/>
              </a:rPr>
              <a:t>Welcome</a:t>
            </a:r>
            <a:endParaRPr lang="zh-CN" altLang="en-US" sz="7200" b="1" spc="600" dirty="0">
              <a:solidFill>
                <a:schemeClr val="bg1"/>
              </a:solidFill>
              <a:effectLst>
                <a:outerShdw blurRad="38100" dist="38100" dir="2700000" algn="tl">
                  <a:srgbClr val="000000">
                    <a:alpha val="43137"/>
                  </a:srgbClr>
                </a:outerShdw>
              </a:effectLst>
              <a:cs typeface="+mn-ea"/>
              <a:sym typeface="+mn-lt"/>
            </a:endParaRPr>
          </a:p>
        </p:txBody>
      </p:sp>
      <p:sp>
        <p:nvSpPr>
          <p:cNvPr id="5" name="矩形 4"/>
          <p:cNvSpPr/>
          <p:nvPr/>
        </p:nvSpPr>
        <p:spPr>
          <a:xfrm>
            <a:off x="8289709" y="4751371"/>
            <a:ext cx="3173919" cy="1323439"/>
          </a:xfrm>
          <a:prstGeom prst="rect">
            <a:avLst/>
          </a:prstGeom>
        </p:spPr>
        <p:txBody>
          <a:bodyPr wrap="square">
            <a:spAutoFit/>
          </a:bodyPr>
          <a:lstStyle/>
          <a:p>
            <a:r>
              <a:rPr lang="zh-CN" altLang="en-US" sz="2000" spc="600" dirty="0">
                <a:solidFill>
                  <a:schemeClr val="bg1"/>
                </a:solidFill>
                <a:cs typeface="+mn-ea"/>
                <a:sym typeface="+mn-lt"/>
              </a:rPr>
              <a:t>小组成员：黄展峰</a:t>
            </a:r>
            <a:endParaRPr lang="en-US" altLang="zh-CN" sz="2000" spc="600" dirty="0">
              <a:solidFill>
                <a:schemeClr val="bg1"/>
              </a:solidFill>
              <a:cs typeface="+mn-ea"/>
              <a:sym typeface="+mn-lt"/>
            </a:endParaRPr>
          </a:p>
          <a:p>
            <a:r>
              <a:rPr lang="en-US" altLang="zh-CN" sz="2000" spc="600" dirty="0">
                <a:solidFill>
                  <a:schemeClr val="bg1"/>
                </a:solidFill>
                <a:cs typeface="+mn-ea"/>
                <a:sym typeface="+mn-lt"/>
              </a:rPr>
              <a:t>           </a:t>
            </a:r>
            <a:r>
              <a:rPr lang="zh-CN" altLang="en-US" sz="2000" spc="600" dirty="0">
                <a:solidFill>
                  <a:schemeClr val="bg1"/>
                </a:solidFill>
                <a:cs typeface="+mn-ea"/>
                <a:sym typeface="+mn-lt"/>
              </a:rPr>
              <a:t>陈  力</a:t>
            </a:r>
            <a:endParaRPr lang="en-US" altLang="zh-CN" sz="2000" spc="600" dirty="0">
              <a:solidFill>
                <a:schemeClr val="bg1"/>
              </a:solidFill>
              <a:cs typeface="+mn-ea"/>
              <a:sym typeface="+mn-lt"/>
            </a:endParaRPr>
          </a:p>
          <a:p>
            <a:r>
              <a:rPr lang="en-US" altLang="zh-CN" sz="2000" spc="600" dirty="0">
                <a:solidFill>
                  <a:schemeClr val="bg1"/>
                </a:solidFill>
                <a:cs typeface="+mn-ea"/>
                <a:sym typeface="+mn-lt"/>
              </a:rPr>
              <a:t>           </a:t>
            </a:r>
            <a:r>
              <a:rPr lang="zh-CN" altLang="en-US" sz="2000" spc="600" dirty="0">
                <a:solidFill>
                  <a:schemeClr val="bg1"/>
                </a:solidFill>
                <a:cs typeface="+mn-ea"/>
                <a:sym typeface="+mn-lt"/>
              </a:rPr>
              <a:t>成泽森</a:t>
            </a:r>
            <a:endParaRPr lang="en-US" altLang="zh-CN" sz="2000" spc="600" dirty="0">
              <a:solidFill>
                <a:schemeClr val="bg1"/>
              </a:solidFill>
              <a:cs typeface="+mn-ea"/>
              <a:sym typeface="+mn-lt"/>
            </a:endParaRPr>
          </a:p>
          <a:p>
            <a:r>
              <a:rPr lang="en-US" altLang="zh-CN" sz="2000" spc="600" dirty="0">
                <a:solidFill>
                  <a:schemeClr val="bg1"/>
                </a:solidFill>
                <a:cs typeface="+mn-ea"/>
                <a:sym typeface="+mn-lt"/>
              </a:rPr>
              <a:t>           </a:t>
            </a:r>
            <a:r>
              <a:rPr lang="zh-CN" altLang="en-US" sz="2000" spc="600" dirty="0">
                <a:solidFill>
                  <a:schemeClr val="bg1"/>
                </a:solidFill>
                <a:cs typeface="+mn-ea"/>
                <a:sym typeface="+mn-lt"/>
              </a:rPr>
              <a:t>倪自超</a:t>
            </a:r>
          </a:p>
        </p:txBody>
      </p:sp>
      <p:sp>
        <p:nvSpPr>
          <p:cNvPr id="7" name="矩形 6"/>
          <p:cNvSpPr/>
          <p:nvPr/>
        </p:nvSpPr>
        <p:spPr>
          <a:xfrm>
            <a:off x="8178300" y="4751371"/>
            <a:ext cx="45719" cy="16783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two-leaves_78415"/>
          <p:cNvSpPr>
            <a:spLocks noChangeAspect="1"/>
          </p:cNvSpPr>
          <p:nvPr/>
        </p:nvSpPr>
        <p:spPr bwMode="auto">
          <a:xfrm>
            <a:off x="5807264" y="1875546"/>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a:cs typeface="+mn-ea"/>
              <a:sym typeface="+mn-lt"/>
            </a:endParaRPr>
          </a:p>
        </p:txBody>
      </p:sp>
      <p:sp>
        <p:nvSpPr>
          <p:cNvPr id="9" name="六边形 8">
            <a:extLst>
              <a:ext uri="{FF2B5EF4-FFF2-40B4-BE49-F238E27FC236}">
                <a16:creationId xmlns:a16="http://schemas.microsoft.com/office/drawing/2014/main" id="{F31D5DE0-D61E-4530-85B6-7D176EA4A126}"/>
              </a:ext>
            </a:extLst>
          </p:cNvPr>
          <p:cNvSpPr/>
          <p:nvPr/>
        </p:nvSpPr>
        <p:spPr>
          <a:xfrm>
            <a:off x="8488758" y="5472153"/>
            <a:ext cx="968022" cy="834502"/>
          </a:xfrm>
          <a:prstGeom prst="hexag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文本框 9">
            <a:extLst>
              <a:ext uri="{FF2B5EF4-FFF2-40B4-BE49-F238E27FC236}">
                <a16:creationId xmlns:a16="http://schemas.microsoft.com/office/drawing/2014/main" id="{8558E9AA-14CB-499E-8C75-A4295D117722}"/>
              </a:ext>
            </a:extLst>
          </p:cNvPr>
          <p:cNvSpPr txBox="1"/>
          <p:nvPr/>
        </p:nvSpPr>
        <p:spPr>
          <a:xfrm>
            <a:off x="8699761" y="5475658"/>
            <a:ext cx="546015"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Z</a:t>
            </a:r>
            <a:endParaRPr lang="zh-CN" altLang="en-US" sz="4800" b="1" dirty="0">
              <a:solidFill>
                <a:schemeClr val="bg1"/>
              </a:solidFill>
              <a:effectLst>
                <a:outerShdw blurRad="38100" dist="38100" dir="2700000" algn="tl">
                  <a:srgbClr val="000000">
                    <a:alpha val="43137"/>
                  </a:srgbClr>
                </a:outerShdw>
              </a:effectLst>
              <a:cs typeface="+mn-ea"/>
              <a:sym typeface="+mn-lt"/>
            </a:endParaRPr>
          </a:p>
        </p:txBody>
      </p:sp>
      <p:pic>
        <p:nvPicPr>
          <p:cNvPr id="11" name="音频 10">
            <a:hlinkClick r:id="" action="ppaction://media"/>
            <a:extLst>
              <a:ext uri="{FF2B5EF4-FFF2-40B4-BE49-F238E27FC236}">
                <a16:creationId xmlns:a16="http://schemas.microsoft.com/office/drawing/2014/main" id="{FDD27582-5E0D-4D02-99DE-BA2888B645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7108">
        <p15:prstTrans prst="peelOff"/>
      </p:transition>
    </mc:Choice>
    <mc:Fallback>
      <p:transition spd="slow" advClick="0" advTm="71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6" name="文本框 25">
            <a:extLst>
              <a:ext uri="{FF2B5EF4-FFF2-40B4-BE49-F238E27FC236}">
                <a16:creationId xmlns:a16="http://schemas.microsoft.com/office/drawing/2014/main" id="{AC69C27A-8B35-4B31-A736-A00E523499CA}"/>
              </a:ext>
            </a:extLst>
          </p:cNvPr>
          <p:cNvSpPr txBox="1"/>
          <p:nvPr/>
        </p:nvSpPr>
        <p:spPr>
          <a:xfrm>
            <a:off x="3593987" y="1273074"/>
            <a:ext cx="5004026" cy="523220"/>
          </a:xfrm>
          <a:prstGeom prst="rect">
            <a:avLst/>
          </a:prstGeom>
          <a:noFill/>
        </p:spPr>
        <p:txBody>
          <a:bodyPr wrap="square" rtlCol="0">
            <a:spAutoFit/>
          </a:bodyPr>
          <a:lstStyle/>
          <a:p>
            <a:pPr algn="ctr"/>
            <a:r>
              <a:rPr lang="en-US" altLang="zh-CN" sz="2800" b="1" kern="2200" spc="500" dirty="0"/>
              <a:t>STM32</a:t>
            </a:r>
            <a:r>
              <a:rPr lang="zh-CN" altLang="en-US" sz="2800" b="1" kern="2200" spc="500" dirty="0"/>
              <a:t>硬件部分介绍</a:t>
            </a:r>
          </a:p>
        </p:txBody>
      </p:sp>
      <p:sp>
        <p:nvSpPr>
          <p:cNvPr id="6" name="文本框 5">
            <a:extLst>
              <a:ext uri="{FF2B5EF4-FFF2-40B4-BE49-F238E27FC236}">
                <a16:creationId xmlns:a16="http://schemas.microsoft.com/office/drawing/2014/main" id="{5D0E364D-7A9D-4D65-BF74-0E9F98C9E0B4}"/>
              </a:ext>
            </a:extLst>
          </p:cNvPr>
          <p:cNvSpPr txBox="1"/>
          <p:nvPr/>
        </p:nvSpPr>
        <p:spPr>
          <a:xfrm>
            <a:off x="7453548" y="2068261"/>
            <a:ext cx="1144465" cy="369332"/>
          </a:xfrm>
          <a:prstGeom prst="rect">
            <a:avLst/>
          </a:prstGeom>
          <a:noFill/>
        </p:spPr>
        <p:txBody>
          <a:bodyPr wrap="square" rtlCol="0">
            <a:spAutoFit/>
          </a:bodyPr>
          <a:lstStyle/>
          <a:p>
            <a:r>
              <a:rPr lang="zh-CN" altLang="zh-CN" b="1" dirty="0"/>
              <a:t>时钟模块</a:t>
            </a:r>
            <a:endParaRPr lang="zh-CN" altLang="en-US" b="1" dirty="0"/>
          </a:p>
        </p:txBody>
      </p:sp>
      <p:sp>
        <p:nvSpPr>
          <p:cNvPr id="8" name="文本框 7">
            <a:extLst>
              <a:ext uri="{FF2B5EF4-FFF2-40B4-BE49-F238E27FC236}">
                <a16:creationId xmlns:a16="http://schemas.microsoft.com/office/drawing/2014/main" id="{A75AFF0A-5A33-43E3-A8BD-7D2423B37A66}"/>
              </a:ext>
            </a:extLst>
          </p:cNvPr>
          <p:cNvSpPr txBox="1"/>
          <p:nvPr/>
        </p:nvSpPr>
        <p:spPr>
          <a:xfrm>
            <a:off x="7462560" y="2262986"/>
            <a:ext cx="4053704" cy="1261884"/>
          </a:xfrm>
          <a:prstGeom prst="rect">
            <a:avLst/>
          </a:prstGeom>
          <a:noFill/>
        </p:spPr>
        <p:txBody>
          <a:bodyPr wrap="square" rtlCol="0">
            <a:spAutoFit/>
          </a:bodyPr>
          <a:lstStyle/>
          <a:p>
            <a:endParaRPr lang="en-US" altLang="zh-CN" dirty="0"/>
          </a:p>
          <a:p>
            <a:r>
              <a:rPr lang="zh-CN" altLang="en-US" sz="1100" dirty="0">
                <a:latin typeface="+mj-lt"/>
              </a:rPr>
              <a:t>具有涓细电流充电能力的低功耗实时时钟芯片。它可以对年、月、日、周、时、分、秒进行计时，且具有闰年补偿等多种功能。可用</a:t>
            </a:r>
            <a:r>
              <a:rPr lang="en-US" altLang="zh-CN" sz="1100" dirty="0">
                <a:latin typeface="+mj-lt"/>
              </a:rPr>
              <a:t>SCLK</a:t>
            </a:r>
            <a:r>
              <a:rPr lang="zh-CN" altLang="en-US" sz="1100" dirty="0">
                <a:latin typeface="+mj-lt"/>
              </a:rPr>
              <a:t>、</a:t>
            </a:r>
            <a:r>
              <a:rPr lang="en-US" altLang="zh-CN" sz="1100" dirty="0">
                <a:latin typeface="+mj-lt"/>
              </a:rPr>
              <a:t>RST</a:t>
            </a:r>
            <a:r>
              <a:rPr lang="zh-CN" altLang="en-US" sz="1100" dirty="0">
                <a:latin typeface="+mj-lt"/>
              </a:rPr>
              <a:t>、</a:t>
            </a:r>
            <a:r>
              <a:rPr lang="en-US" altLang="zh-CN" sz="1100" dirty="0">
                <a:latin typeface="+mj-lt"/>
              </a:rPr>
              <a:t>I/O</a:t>
            </a:r>
            <a:r>
              <a:rPr lang="zh-CN" altLang="en-US" sz="1100" dirty="0">
                <a:latin typeface="+mj-lt"/>
              </a:rPr>
              <a:t>三线接口</a:t>
            </a:r>
            <a:r>
              <a:rPr lang="en-US" altLang="zh-CN" sz="1100" dirty="0">
                <a:latin typeface="+mj-lt"/>
              </a:rPr>
              <a:t>CPU</a:t>
            </a:r>
            <a:r>
              <a:rPr lang="zh-CN" altLang="en-US" sz="1100" dirty="0">
                <a:latin typeface="+mj-lt"/>
              </a:rPr>
              <a:t>进行同步通信。</a:t>
            </a:r>
            <a:r>
              <a:rPr lang="en-US" altLang="zh-CN" dirty="0"/>
              <a:t>	</a:t>
            </a:r>
            <a:endParaRPr lang="zh-CN" altLang="zh-CN" dirty="0"/>
          </a:p>
          <a:p>
            <a:endParaRPr lang="zh-CN" altLang="en-US" dirty="0"/>
          </a:p>
        </p:txBody>
      </p:sp>
      <p:sp>
        <p:nvSpPr>
          <p:cNvPr id="15" name="文本框 14">
            <a:extLst>
              <a:ext uri="{FF2B5EF4-FFF2-40B4-BE49-F238E27FC236}">
                <a16:creationId xmlns:a16="http://schemas.microsoft.com/office/drawing/2014/main" id="{6D82F51F-C89C-48EE-A39D-D36B4CC04BDB}"/>
              </a:ext>
            </a:extLst>
          </p:cNvPr>
          <p:cNvSpPr txBox="1"/>
          <p:nvPr/>
        </p:nvSpPr>
        <p:spPr>
          <a:xfrm>
            <a:off x="540402" y="2068261"/>
            <a:ext cx="2228677" cy="369332"/>
          </a:xfrm>
          <a:prstGeom prst="rect">
            <a:avLst/>
          </a:prstGeom>
          <a:noFill/>
        </p:spPr>
        <p:txBody>
          <a:bodyPr wrap="square" rtlCol="0">
            <a:spAutoFit/>
          </a:bodyPr>
          <a:lstStyle/>
          <a:p>
            <a:r>
              <a:rPr lang="zh-CN" altLang="zh-CN" b="1" dirty="0"/>
              <a:t>人体红外感应模块</a:t>
            </a:r>
            <a:endParaRPr lang="zh-CN" altLang="en-US" b="1" dirty="0"/>
          </a:p>
        </p:txBody>
      </p:sp>
      <p:sp>
        <p:nvSpPr>
          <p:cNvPr id="2" name="文本框 1">
            <a:extLst>
              <a:ext uri="{FF2B5EF4-FFF2-40B4-BE49-F238E27FC236}">
                <a16:creationId xmlns:a16="http://schemas.microsoft.com/office/drawing/2014/main" id="{79D6B447-1CD1-492D-9620-4F3BF885E542}"/>
              </a:ext>
            </a:extLst>
          </p:cNvPr>
          <p:cNvSpPr txBox="1"/>
          <p:nvPr/>
        </p:nvSpPr>
        <p:spPr>
          <a:xfrm>
            <a:off x="540402" y="2542630"/>
            <a:ext cx="5015009" cy="1046440"/>
          </a:xfrm>
          <a:prstGeom prst="rect">
            <a:avLst/>
          </a:prstGeom>
          <a:noFill/>
        </p:spPr>
        <p:txBody>
          <a:bodyPr wrap="square" rtlCol="0">
            <a:spAutoFit/>
          </a:bodyPr>
          <a:lstStyle/>
          <a:p>
            <a:r>
              <a:rPr lang="en-US" altLang="zh-CN" sz="1100" dirty="0"/>
              <a:t>HC-SR501</a:t>
            </a:r>
            <a:r>
              <a:rPr lang="zh-CN" altLang="en-US" sz="1100" dirty="0"/>
              <a:t>可自动感应人体，感应范围较大，人进入其感应范围则输出高电平，人离开感应范围则自动延时关闭高电平，输出低电平。</a:t>
            </a:r>
          </a:p>
          <a:p>
            <a:r>
              <a:rPr lang="zh-CN" altLang="en-US" sz="1100" dirty="0"/>
              <a:t>功能：</a:t>
            </a:r>
            <a:r>
              <a:rPr lang="en-US" altLang="zh-CN" sz="1100" dirty="0"/>
              <a:t>1</a:t>
            </a:r>
            <a:r>
              <a:rPr lang="zh-CN" altLang="en-US" sz="1100" dirty="0"/>
              <a:t>、电源管控。当人体进入感应范围时，显示屏才进行工作，节省功耗。</a:t>
            </a:r>
          </a:p>
          <a:p>
            <a:r>
              <a:rPr lang="zh-CN" altLang="en-US" sz="1100" dirty="0"/>
              <a:t>          </a:t>
            </a:r>
            <a:r>
              <a:rPr lang="en-US" altLang="zh-CN" sz="1100" dirty="0"/>
              <a:t>2</a:t>
            </a:r>
            <a:r>
              <a:rPr lang="zh-CN" altLang="en-US" sz="1100" dirty="0"/>
              <a:t>、安防功能。可感应是否有人在家，有一定的防盗报警功能。</a:t>
            </a:r>
          </a:p>
          <a:p>
            <a:endParaRPr lang="zh-CN" altLang="en-US" dirty="0"/>
          </a:p>
        </p:txBody>
      </p:sp>
      <p:pic>
        <p:nvPicPr>
          <p:cNvPr id="19" name="图片 18">
            <a:extLst>
              <a:ext uri="{FF2B5EF4-FFF2-40B4-BE49-F238E27FC236}">
                <a16:creationId xmlns:a16="http://schemas.microsoft.com/office/drawing/2014/main" id="{5AE3101E-80F6-4BF2-B700-F0088BC3EA4D}"/>
              </a:ext>
            </a:extLst>
          </p:cNvPr>
          <p:cNvPicPr/>
          <p:nvPr/>
        </p:nvPicPr>
        <p:blipFill>
          <a:blip r:embed="rId6" cstate="print"/>
          <a:srcRect/>
          <a:stretch>
            <a:fillRect/>
          </a:stretch>
        </p:blipFill>
        <p:spPr bwMode="auto">
          <a:xfrm>
            <a:off x="540402" y="3429000"/>
            <a:ext cx="5274310" cy="3261360"/>
          </a:xfrm>
          <a:prstGeom prst="rect">
            <a:avLst/>
          </a:prstGeom>
          <a:noFill/>
          <a:ln w="9525">
            <a:noFill/>
            <a:miter lim="800000"/>
            <a:headEnd/>
            <a:tailEnd/>
          </a:ln>
        </p:spPr>
      </p:pic>
      <p:pic>
        <p:nvPicPr>
          <p:cNvPr id="20" name="图片 19">
            <a:extLst>
              <a:ext uri="{FF2B5EF4-FFF2-40B4-BE49-F238E27FC236}">
                <a16:creationId xmlns:a16="http://schemas.microsoft.com/office/drawing/2014/main" id="{AE7FF5D6-2647-48CF-9275-37EA665AA97C}"/>
              </a:ext>
            </a:extLst>
          </p:cNvPr>
          <p:cNvPicPr/>
          <p:nvPr/>
        </p:nvPicPr>
        <p:blipFill>
          <a:blip r:embed="rId7" cstate="print"/>
          <a:srcRect/>
          <a:stretch>
            <a:fillRect/>
          </a:stretch>
        </p:blipFill>
        <p:spPr bwMode="auto">
          <a:xfrm>
            <a:off x="7462560" y="3685055"/>
            <a:ext cx="4507230" cy="2865120"/>
          </a:xfrm>
          <a:prstGeom prst="rect">
            <a:avLst/>
          </a:prstGeom>
          <a:noFill/>
          <a:ln w="9525">
            <a:noFill/>
            <a:miter lim="800000"/>
            <a:headEnd/>
            <a:tailEnd/>
          </a:ln>
        </p:spPr>
      </p:pic>
      <p:pic>
        <p:nvPicPr>
          <p:cNvPr id="4" name="音频 3">
            <a:hlinkClick r:id="" action="ppaction://media"/>
            <a:extLst>
              <a:ext uri="{FF2B5EF4-FFF2-40B4-BE49-F238E27FC236}">
                <a16:creationId xmlns:a16="http://schemas.microsoft.com/office/drawing/2014/main" id="{EF444C35-39D3-400A-BF62-B0D7439AB9D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00645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6708">
        <p15:prstTrans prst="peelOff"/>
      </p:transition>
    </mc:Choice>
    <mc:Fallback>
      <p:transition spd="slow" advClick="0" advTm="6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6" name="文本框 25">
            <a:extLst>
              <a:ext uri="{FF2B5EF4-FFF2-40B4-BE49-F238E27FC236}">
                <a16:creationId xmlns:a16="http://schemas.microsoft.com/office/drawing/2014/main" id="{AC69C27A-8B35-4B31-A736-A00E523499CA}"/>
              </a:ext>
            </a:extLst>
          </p:cNvPr>
          <p:cNvSpPr txBox="1"/>
          <p:nvPr/>
        </p:nvSpPr>
        <p:spPr>
          <a:xfrm>
            <a:off x="3593987" y="1273074"/>
            <a:ext cx="5004026" cy="523220"/>
          </a:xfrm>
          <a:prstGeom prst="rect">
            <a:avLst/>
          </a:prstGeom>
          <a:noFill/>
        </p:spPr>
        <p:txBody>
          <a:bodyPr wrap="square" rtlCol="0">
            <a:spAutoFit/>
          </a:bodyPr>
          <a:lstStyle/>
          <a:p>
            <a:pPr algn="ctr"/>
            <a:r>
              <a:rPr lang="en-US" altLang="zh-CN" sz="2800" b="1" kern="2200" spc="500" dirty="0"/>
              <a:t>STM32</a:t>
            </a:r>
            <a:r>
              <a:rPr lang="zh-CN" altLang="en-US" sz="2800" b="1" kern="2200" spc="500" dirty="0"/>
              <a:t>硬件部分介绍</a:t>
            </a:r>
          </a:p>
        </p:txBody>
      </p:sp>
      <p:sp>
        <p:nvSpPr>
          <p:cNvPr id="15" name="文本框 14">
            <a:extLst>
              <a:ext uri="{FF2B5EF4-FFF2-40B4-BE49-F238E27FC236}">
                <a16:creationId xmlns:a16="http://schemas.microsoft.com/office/drawing/2014/main" id="{6D82F51F-C89C-48EE-A39D-D36B4CC04BDB}"/>
              </a:ext>
            </a:extLst>
          </p:cNvPr>
          <p:cNvSpPr txBox="1"/>
          <p:nvPr/>
        </p:nvSpPr>
        <p:spPr>
          <a:xfrm>
            <a:off x="1720026" y="2353433"/>
            <a:ext cx="2228677" cy="369332"/>
          </a:xfrm>
          <a:prstGeom prst="rect">
            <a:avLst/>
          </a:prstGeom>
          <a:noFill/>
        </p:spPr>
        <p:txBody>
          <a:bodyPr wrap="square" rtlCol="0">
            <a:spAutoFit/>
          </a:bodyPr>
          <a:lstStyle/>
          <a:p>
            <a:r>
              <a:rPr lang="zh-CN" altLang="zh-CN" b="1" dirty="0"/>
              <a:t>显示模块</a:t>
            </a:r>
            <a:endParaRPr lang="zh-CN" altLang="en-US" b="1" dirty="0"/>
          </a:p>
        </p:txBody>
      </p:sp>
      <p:sp>
        <p:nvSpPr>
          <p:cNvPr id="2" name="文本框 1">
            <a:extLst>
              <a:ext uri="{FF2B5EF4-FFF2-40B4-BE49-F238E27FC236}">
                <a16:creationId xmlns:a16="http://schemas.microsoft.com/office/drawing/2014/main" id="{79D6B447-1CD1-492D-9620-4F3BF885E542}"/>
              </a:ext>
            </a:extLst>
          </p:cNvPr>
          <p:cNvSpPr txBox="1"/>
          <p:nvPr/>
        </p:nvSpPr>
        <p:spPr>
          <a:xfrm>
            <a:off x="1720027" y="2827802"/>
            <a:ext cx="2651372" cy="1384995"/>
          </a:xfrm>
          <a:prstGeom prst="rect">
            <a:avLst/>
          </a:prstGeom>
          <a:noFill/>
        </p:spPr>
        <p:txBody>
          <a:bodyPr wrap="square" rtlCol="0">
            <a:spAutoFit/>
          </a:bodyPr>
          <a:lstStyle/>
          <a:p>
            <a:r>
              <a:rPr lang="en-US" altLang="zh-CN" sz="1100" dirty="0"/>
              <a:t>LCD12864</a:t>
            </a:r>
            <a:r>
              <a:rPr lang="zh-CN" altLang="en-US" sz="1100" dirty="0"/>
              <a:t>液晶显示模块内置</a:t>
            </a:r>
            <a:r>
              <a:rPr lang="en-US" altLang="zh-CN" sz="1100" dirty="0"/>
              <a:t>ST7920</a:t>
            </a:r>
            <a:r>
              <a:rPr lang="zh-CN" altLang="en-US" sz="1100" dirty="0"/>
              <a:t>液晶驱动芯片，内含中英文字库，可用并行或串行方式进行命令或数据读写。</a:t>
            </a:r>
          </a:p>
          <a:p>
            <a:endParaRPr lang="en-US" altLang="zh-CN" sz="1100" dirty="0"/>
          </a:p>
          <a:p>
            <a:r>
              <a:rPr lang="zh-CN" altLang="en-US" sz="1100" dirty="0"/>
              <a:t>功能：可配合按键模块形成交互界面，进行数据反馈，信息查询等。</a:t>
            </a:r>
          </a:p>
          <a:p>
            <a:endParaRPr lang="zh-CN" altLang="en-US" dirty="0"/>
          </a:p>
        </p:txBody>
      </p:sp>
      <p:pic>
        <p:nvPicPr>
          <p:cNvPr id="18" name="图片 17">
            <a:extLst>
              <a:ext uri="{FF2B5EF4-FFF2-40B4-BE49-F238E27FC236}">
                <a16:creationId xmlns:a16="http://schemas.microsoft.com/office/drawing/2014/main" id="{286F290B-1A56-4146-B41F-2999D439E169}"/>
              </a:ext>
            </a:extLst>
          </p:cNvPr>
          <p:cNvPicPr/>
          <p:nvPr/>
        </p:nvPicPr>
        <p:blipFill>
          <a:blip r:embed="rId6" cstate="print"/>
          <a:srcRect/>
          <a:stretch>
            <a:fillRect/>
          </a:stretch>
        </p:blipFill>
        <p:spPr bwMode="auto">
          <a:xfrm>
            <a:off x="4965898" y="2353433"/>
            <a:ext cx="5506076" cy="4392425"/>
          </a:xfrm>
          <a:prstGeom prst="rect">
            <a:avLst/>
          </a:prstGeom>
          <a:noFill/>
          <a:ln w="9525">
            <a:noFill/>
            <a:miter lim="800000"/>
            <a:headEnd/>
            <a:tailEnd/>
          </a:ln>
        </p:spPr>
      </p:pic>
      <p:pic>
        <p:nvPicPr>
          <p:cNvPr id="4" name="音频 3">
            <a:hlinkClick r:id="" action="ppaction://media"/>
            <a:extLst>
              <a:ext uri="{FF2B5EF4-FFF2-40B4-BE49-F238E27FC236}">
                <a16:creationId xmlns:a16="http://schemas.microsoft.com/office/drawing/2014/main" id="{0F9DAF43-1E72-4EDE-A579-A2664D79E3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752922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30698">
        <p15:prstTrans prst="peelOff"/>
      </p:transition>
    </mc:Choice>
    <mc:Fallback>
      <p:transition spd="slow" advClick="0" advTm="306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25839124"/>
              </p:ext>
            </p:extLst>
          </p:nvPr>
        </p:nvGraphicFramePr>
        <p:xfrm>
          <a:off x="2277534" y="1900689"/>
          <a:ext cx="7501466" cy="4580819"/>
        </p:xfrm>
        <a:graphic>
          <a:graphicData uri="http://schemas.openxmlformats.org/drawingml/2006/table">
            <a:tbl>
              <a:tblPr firstRow="1" bandRow="1">
                <a:tableStyleId>{5C22544A-7EE6-4342-B048-85BDC9FD1C3A}</a:tableStyleId>
              </a:tblPr>
              <a:tblGrid>
                <a:gridCol w="1949416">
                  <a:extLst>
                    <a:ext uri="{9D8B030D-6E8A-4147-A177-3AD203B41FA5}">
                      <a16:colId xmlns:a16="http://schemas.microsoft.com/office/drawing/2014/main" val="20000"/>
                    </a:ext>
                  </a:extLst>
                </a:gridCol>
                <a:gridCol w="1801317">
                  <a:extLst>
                    <a:ext uri="{9D8B030D-6E8A-4147-A177-3AD203B41FA5}">
                      <a16:colId xmlns:a16="http://schemas.microsoft.com/office/drawing/2014/main" val="20001"/>
                    </a:ext>
                  </a:extLst>
                </a:gridCol>
                <a:gridCol w="2274736">
                  <a:extLst>
                    <a:ext uri="{9D8B030D-6E8A-4147-A177-3AD203B41FA5}">
                      <a16:colId xmlns:a16="http://schemas.microsoft.com/office/drawing/2014/main" val="20002"/>
                    </a:ext>
                  </a:extLst>
                </a:gridCol>
                <a:gridCol w="1475997">
                  <a:extLst>
                    <a:ext uri="{9D8B030D-6E8A-4147-A177-3AD203B41FA5}">
                      <a16:colId xmlns:a16="http://schemas.microsoft.com/office/drawing/2014/main" val="20003"/>
                    </a:ext>
                  </a:extLst>
                </a:gridCol>
              </a:tblGrid>
              <a:tr h="843835">
                <a:tc>
                  <a:txBody>
                    <a:bodyPr/>
                    <a:lstStyle/>
                    <a:p>
                      <a:r>
                        <a:rPr lang="zh-CN" altLang="en-US" dirty="0">
                          <a:solidFill>
                            <a:schemeClr val="tx1"/>
                          </a:solidFill>
                        </a:rPr>
                        <a:t>硬件名称</a:t>
                      </a:r>
                    </a:p>
                  </a:txBody>
                  <a:tcPr>
                    <a:solidFill>
                      <a:schemeClr val="accent5">
                        <a:lumMod val="20000"/>
                        <a:lumOff val="80000"/>
                      </a:schemeClr>
                    </a:solidFill>
                  </a:tcPr>
                </a:tc>
                <a:tc>
                  <a:txBody>
                    <a:bodyPr/>
                    <a:lstStyle/>
                    <a:p>
                      <a:r>
                        <a:rPr lang="zh-CN" altLang="en-US" dirty="0">
                          <a:solidFill>
                            <a:schemeClr val="tx1"/>
                          </a:solidFill>
                        </a:rPr>
                        <a:t>大概价目</a:t>
                      </a:r>
                    </a:p>
                  </a:txBody>
                  <a:tcP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硬件名称</a:t>
                      </a:r>
                    </a:p>
                    <a:p>
                      <a:endParaRPr lang="zh-CN" altLang="en-US" dirty="0"/>
                    </a:p>
                  </a:txBody>
                  <a:tcP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大概价目</a:t>
                      </a:r>
                    </a:p>
                    <a:p>
                      <a:endParaRPr lang="zh-CN" altLang="en-US" dirty="0"/>
                    </a:p>
                  </a:txBody>
                  <a:tcPr>
                    <a:solidFill>
                      <a:schemeClr val="accent5">
                        <a:lumMod val="20000"/>
                        <a:lumOff val="80000"/>
                      </a:schemeClr>
                    </a:solidFill>
                  </a:tcPr>
                </a:tc>
                <a:extLst>
                  <a:ext uri="{0D108BD9-81ED-4DB2-BD59-A6C34878D82A}">
                    <a16:rowId xmlns:a16="http://schemas.microsoft.com/office/drawing/2014/main" val="10000"/>
                  </a:ext>
                </a:extLst>
              </a:tr>
              <a:tr h="843835">
                <a:tc>
                  <a:txBody>
                    <a:bodyPr/>
                    <a:lstStyle/>
                    <a:p>
                      <a:r>
                        <a:rPr lang="en-US" altLang="zh-CN" dirty="0"/>
                        <a:t>Raspberry pi 4</a:t>
                      </a:r>
                    </a:p>
                  </a:txBody>
                  <a:tcPr>
                    <a:solidFill>
                      <a:schemeClr val="accent5">
                        <a:lumMod val="20000"/>
                        <a:lumOff val="80000"/>
                      </a:schemeClr>
                    </a:solidFill>
                  </a:tcPr>
                </a:tc>
                <a:tc>
                  <a:txBody>
                    <a:bodyPr/>
                    <a:lstStyle/>
                    <a:p>
                      <a:r>
                        <a:rPr lang="zh-CN" altLang="en-US" dirty="0"/>
                        <a:t>已有</a:t>
                      </a:r>
                    </a:p>
                  </a:txBody>
                  <a:tcPr>
                    <a:solidFill>
                      <a:schemeClr val="accent5">
                        <a:lumMod val="20000"/>
                        <a:lumOff val="80000"/>
                      </a:schemeClr>
                    </a:solidFill>
                  </a:tcPr>
                </a:tc>
                <a:tc>
                  <a:txBody>
                    <a:bodyPr/>
                    <a:lstStyle/>
                    <a:p>
                      <a:r>
                        <a:rPr lang="en-US" altLang="zh-CN" sz="1800" dirty="0"/>
                        <a:t>HC-</a:t>
                      </a:r>
                      <a:r>
                        <a:rPr lang="en-US" altLang="zh-CN" sz="1800" dirty="0" err="1"/>
                        <a:t>SR501</a:t>
                      </a:r>
                      <a:r>
                        <a:rPr lang="zh-CN" altLang="en-US" sz="1800" dirty="0"/>
                        <a:t>人体红外感应模块</a:t>
                      </a:r>
                      <a:endParaRPr lang="zh-CN" altLang="en-US" dirty="0"/>
                    </a:p>
                  </a:txBody>
                  <a:tcPr>
                    <a:solidFill>
                      <a:schemeClr val="accent5">
                        <a:lumMod val="20000"/>
                        <a:lumOff val="80000"/>
                      </a:schemeClr>
                    </a:solidFill>
                  </a:tcPr>
                </a:tc>
                <a:tc>
                  <a:txBody>
                    <a:bodyPr/>
                    <a:lstStyle/>
                    <a:p>
                      <a:r>
                        <a:rPr lang="en-US" altLang="zh-CN" dirty="0"/>
                        <a:t>6</a:t>
                      </a:r>
                      <a:r>
                        <a:rPr lang="zh-CN" altLang="en-US" dirty="0"/>
                        <a:t>元</a:t>
                      </a:r>
                    </a:p>
                  </a:txBody>
                  <a:tcPr>
                    <a:solidFill>
                      <a:schemeClr val="accent5">
                        <a:lumMod val="20000"/>
                        <a:lumOff val="80000"/>
                      </a:schemeClr>
                    </a:solidFill>
                  </a:tcPr>
                </a:tc>
                <a:extLst>
                  <a:ext uri="{0D108BD9-81ED-4DB2-BD59-A6C34878D82A}">
                    <a16:rowId xmlns:a16="http://schemas.microsoft.com/office/drawing/2014/main" val="10001"/>
                  </a:ext>
                </a:extLst>
              </a:tr>
              <a:tr h="1205479">
                <a:tc>
                  <a:txBody>
                    <a:bodyPr/>
                    <a:lstStyle/>
                    <a:p>
                      <a:r>
                        <a:rPr lang="zh-CN" altLang="en-US" dirty="0"/>
                        <a:t>摄像模块</a:t>
                      </a:r>
                    </a:p>
                    <a:p>
                      <a:r>
                        <a:rPr lang="en-US" altLang="zh-CN" dirty="0" err="1"/>
                        <a:t>CH960</a:t>
                      </a:r>
                      <a:r>
                        <a:rPr lang="en-US" altLang="zh-CN" dirty="0"/>
                        <a:t>-001063</a:t>
                      </a:r>
                    </a:p>
                    <a:p>
                      <a:endParaRPr lang="zh-CN" altLang="en-US" dirty="0"/>
                    </a:p>
                  </a:txBody>
                  <a:tcPr>
                    <a:solidFill>
                      <a:schemeClr val="accent5">
                        <a:lumMod val="20000"/>
                        <a:lumOff val="80000"/>
                      </a:schemeClr>
                    </a:solidFill>
                  </a:tcPr>
                </a:tc>
                <a:tc>
                  <a:txBody>
                    <a:bodyPr/>
                    <a:lstStyle/>
                    <a:p>
                      <a:r>
                        <a:rPr lang="zh-CN" altLang="en-US" dirty="0"/>
                        <a:t>已有</a:t>
                      </a:r>
                    </a:p>
                  </a:txBody>
                  <a:tcP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DS1302</a:t>
                      </a:r>
                      <a:r>
                        <a:rPr lang="zh-CN" altLang="en-US" dirty="0"/>
                        <a:t>时钟模块</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solidFill>
                      <a:schemeClr val="accent5">
                        <a:lumMod val="20000"/>
                        <a:lumOff val="80000"/>
                      </a:schemeClr>
                    </a:solidFill>
                  </a:tcPr>
                </a:tc>
                <a:tc>
                  <a:txBody>
                    <a:bodyPr/>
                    <a:lstStyle/>
                    <a:p>
                      <a:r>
                        <a:rPr lang="en-US" altLang="zh-CN" dirty="0"/>
                        <a:t>3</a:t>
                      </a:r>
                      <a:r>
                        <a:rPr lang="zh-CN" altLang="en-US" dirty="0"/>
                        <a:t>元</a:t>
                      </a:r>
                    </a:p>
                  </a:txBody>
                  <a:tcPr>
                    <a:solidFill>
                      <a:schemeClr val="accent5">
                        <a:lumMod val="20000"/>
                        <a:lumOff val="80000"/>
                      </a:schemeClr>
                    </a:solidFill>
                  </a:tcPr>
                </a:tc>
                <a:extLst>
                  <a:ext uri="{0D108BD9-81ED-4DB2-BD59-A6C34878D82A}">
                    <a16:rowId xmlns:a16="http://schemas.microsoft.com/office/drawing/2014/main" val="10002"/>
                  </a:ext>
                </a:extLst>
              </a:tr>
              <a:tr h="843835">
                <a:tc>
                  <a:txBody>
                    <a:bodyPr/>
                    <a:lstStyle/>
                    <a:p>
                      <a:r>
                        <a:rPr lang="en-US" altLang="zh-CN" dirty="0" err="1"/>
                        <a:t>Stm32</a:t>
                      </a:r>
                      <a:r>
                        <a:rPr lang="zh-CN" altLang="en-US" dirty="0"/>
                        <a:t>开发板</a:t>
                      </a:r>
                    </a:p>
                  </a:txBody>
                  <a:tcPr>
                    <a:solidFill>
                      <a:schemeClr val="accent5">
                        <a:lumMod val="20000"/>
                        <a:lumOff val="80000"/>
                      </a:schemeClr>
                    </a:solidFill>
                  </a:tcPr>
                </a:tc>
                <a:tc>
                  <a:txBody>
                    <a:bodyPr/>
                    <a:lstStyle/>
                    <a:p>
                      <a:r>
                        <a:rPr lang="en-US" altLang="zh-CN" dirty="0"/>
                        <a:t>230</a:t>
                      </a:r>
                      <a:r>
                        <a:rPr lang="zh-CN" altLang="en-US" dirty="0"/>
                        <a:t>元</a:t>
                      </a:r>
                    </a:p>
                  </a:txBody>
                  <a:tcP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LCD12864</a:t>
                      </a:r>
                      <a:r>
                        <a:rPr lang="zh-CN" altLang="en-US" dirty="0"/>
                        <a:t>液晶显示模块</a:t>
                      </a:r>
                    </a:p>
                  </a:txBody>
                  <a:tcPr>
                    <a:solidFill>
                      <a:schemeClr val="accent5">
                        <a:lumMod val="20000"/>
                        <a:lumOff val="80000"/>
                      </a:schemeClr>
                    </a:solidFill>
                  </a:tcPr>
                </a:tc>
                <a:tc>
                  <a:txBody>
                    <a:bodyPr/>
                    <a:lstStyle/>
                    <a:p>
                      <a:r>
                        <a:rPr lang="en-US" altLang="zh-CN" dirty="0"/>
                        <a:t>33</a:t>
                      </a:r>
                      <a:r>
                        <a:rPr lang="zh-CN" altLang="en-US" dirty="0"/>
                        <a:t>元</a:t>
                      </a:r>
                    </a:p>
                  </a:txBody>
                  <a:tcPr>
                    <a:solidFill>
                      <a:schemeClr val="accent5">
                        <a:lumMod val="20000"/>
                        <a:lumOff val="80000"/>
                      </a:schemeClr>
                    </a:solidFill>
                  </a:tcPr>
                </a:tc>
                <a:extLst>
                  <a:ext uri="{0D108BD9-81ED-4DB2-BD59-A6C34878D82A}">
                    <a16:rowId xmlns:a16="http://schemas.microsoft.com/office/drawing/2014/main" val="10003"/>
                  </a:ext>
                </a:extLst>
              </a:tr>
              <a:tr h="843835">
                <a:tc>
                  <a:txBody>
                    <a:bodyPr/>
                    <a:lstStyle/>
                    <a:p>
                      <a:r>
                        <a:rPr lang="en-US" altLang="zh-CN" sz="1800" dirty="0" err="1"/>
                        <a:t>DHT22</a:t>
                      </a:r>
                      <a:r>
                        <a:rPr lang="zh-CN" altLang="zh-CN" sz="1800" dirty="0"/>
                        <a:t>数字温湿度传感器</a:t>
                      </a:r>
                      <a:endParaRPr lang="zh-CN" altLang="en-US" dirty="0"/>
                    </a:p>
                  </a:txBody>
                  <a:tcPr>
                    <a:solidFill>
                      <a:schemeClr val="accent5">
                        <a:lumMod val="20000"/>
                        <a:lumOff val="80000"/>
                      </a:schemeClr>
                    </a:solidFill>
                  </a:tcPr>
                </a:tc>
                <a:tc>
                  <a:txBody>
                    <a:bodyPr/>
                    <a:lstStyle/>
                    <a:p>
                      <a:r>
                        <a:rPr lang="en-US" altLang="zh-CN" dirty="0"/>
                        <a:t>26</a:t>
                      </a:r>
                      <a:r>
                        <a:rPr lang="zh-CN" altLang="en-US" dirty="0"/>
                        <a:t>元</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SKB369</a:t>
                      </a:r>
                      <a:r>
                        <a:rPr lang="zh-CN" altLang="en-US" dirty="0"/>
                        <a:t>蓝牙模块</a:t>
                      </a:r>
                    </a:p>
                    <a:p>
                      <a:endParaRPr lang="zh-CN" altLang="en-US" dirty="0"/>
                    </a:p>
                  </a:txBody>
                  <a:tcPr>
                    <a:solidFill>
                      <a:schemeClr val="accent5">
                        <a:lumMod val="20000"/>
                        <a:lumOff val="80000"/>
                      </a:schemeClr>
                    </a:solidFill>
                  </a:tcPr>
                </a:tc>
                <a:tc>
                  <a:txBody>
                    <a:bodyPr/>
                    <a:lstStyle/>
                    <a:p>
                      <a:r>
                        <a:rPr lang="zh-CN" altLang="en-US" sz="1600" dirty="0"/>
                        <a:t>已有</a:t>
                      </a:r>
                    </a:p>
                  </a:txBody>
                  <a:tcPr>
                    <a:solidFill>
                      <a:schemeClr val="accent5">
                        <a:lumMod val="20000"/>
                        <a:lumOff val="80000"/>
                      </a:schemeClr>
                    </a:solidFill>
                  </a:tcPr>
                </a:tc>
                <a:extLst>
                  <a:ext uri="{0D108BD9-81ED-4DB2-BD59-A6C34878D82A}">
                    <a16:rowId xmlns:a16="http://schemas.microsoft.com/office/drawing/2014/main" val="10004"/>
                  </a:ext>
                </a:extLst>
              </a:tr>
            </a:tbl>
          </a:graphicData>
        </a:graphic>
      </p:graphicFrame>
      <p:sp>
        <p:nvSpPr>
          <p:cNvPr id="5" name="TextBox 4"/>
          <p:cNvSpPr txBox="1"/>
          <p:nvPr/>
        </p:nvSpPr>
        <p:spPr>
          <a:xfrm>
            <a:off x="9999133" y="6112176"/>
            <a:ext cx="1972733" cy="369332"/>
          </a:xfrm>
          <a:prstGeom prst="rect">
            <a:avLst/>
          </a:prstGeom>
          <a:noFill/>
        </p:spPr>
        <p:txBody>
          <a:bodyPr wrap="square" rtlCol="0">
            <a:spAutoFit/>
          </a:bodyPr>
          <a:lstStyle/>
          <a:p>
            <a:r>
              <a:rPr lang="zh-CN" altLang="en-US" b="1" dirty="0">
                <a:solidFill>
                  <a:prstClr val="black"/>
                </a:solidFill>
                <a:latin typeface="Calibri"/>
                <a:ea typeface="宋体" panose="02010600030101010101" pitchFamily="2" charset="-122"/>
              </a:rPr>
              <a:t>总计：约</a:t>
            </a:r>
            <a:r>
              <a:rPr lang="en-US" altLang="zh-CN" b="1" dirty="0">
                <a:solidFill>
                  <a:prstClr val="black"/>
                </a:solidFill>
                <a:latin typeface="Calibri"/>
                <a:ea typeface="宋体" panose="02010600030101010101" pitchFamily="2" charset="-122"/>
              </a:rPr>
              <a:t>298</a:t>
            </a:r>
            <a:r>
              <a:rPr lang="zh-CN" altLang="en-US" b="1" dirty="0">
                <a:solidFill>
                  <a:prstClr val="black"/>
                </a:solidFill>
                <a:latin typeface="Calibri"/>
                <a:ea typeface="宋体" panose="02010600030101010101" pitchFamily="2" charset="-122"/>
              </a:rPr>
              <a:t>元</a:t>
            </a:r>
          </a:p>
        </p:txBody>
      </p:sp>
      <p:grpSp>
        <p:nvGrpSpPr>
          <p:cNvPr id="7" name="íṧlidè">
            <a:extLst>
              <a:ext uri="{FF2B5EF4-FFF2-40B4-BE49-F238E27FC236}">
                <a16:creationId xmlns:a16="http://schemas.microsoft.com/office/drawing/2014/main" id="{44C508EA-54BB-46D7-9E77-8E323AAC547E}"/>
              </a:ext>
            </a:extLst>
          </p:cNvPr>
          <p:cNvGrpSpPr/>
          <p:nvPr/>
        </p:nvGrpSpPr>
        <p:grpSpPr>
          <a:xfrm>
            <a:off x="419153" y="257229"/>
            <a:ext cx="1425820" cy="1425820"/>
            <a:chOff x="2494869" y="1558566"/>
            <a:chExt cx="1008112" cy="1008112"/>
          </a:xfrm>
        </p:grpSpPr>
        <p:sp>
          <p:nvSpPr>
            <p:cNvPr id="9" name="í$ḻîḍe">
              <a:extLst>
                <a:ext uri="{FF2B5EF4-FFF2-40B4-BE49-F238E27FC236}">
                  <a16:creationId xmlns:a16="http://schemas.microsoft.com/office/drawing/2014/main" id="{AB7D6C6F-259E-45EA-83C3-900B26335174}"/>
                </a:ext>
              </a:extLst>
            </p:cNvPr>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a:extLst>
                <a:ext uri="{FF2B5EF4-FFF2-40B4-BE49-F238E27FC236}">
                  <a16:creationId xmlns:a16="http://schemas.microsoft.com/office/drawing/2014/main" id="{E74291BF-D581-4436-8CFA-51F0F16A4B26}"/>
                </a:ext>
              </a:extLst>
            </p:cNvPr>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a:extLst>
                <a:ext uri="{FF2B5EF4-FFF2-40B4-BE49-F238E27FC236}">
                  <a16:creationId xmlns:a16="http://schemas.microsoft.com/office/drawing/2014/main" id="{04027445-D2EC-4048-A331-9E479AA57E5B}"/>
                </a:ext>
              </a:extLst>
            </p:cNvPr>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grpSp>
        <p:nvGrpSpPr>
          <p:cNvPr id="12" name="组合 11">
            <a:extLst>
              <a:ext uri="{FF2B5EF4-FFF2-40B4-BE49-F238E27FC236}">
                <a16:creationId xmlns:a16="http://schemas.microsoft.com/office/drawing/2014/main" id="{93A15130-72B5-47AB-A8B8-DF3FE0E62405}"/>
              </a:ext>
            </a:extLst>
          </p:cNvPr>
          <p:cNvGrpSpPr/>
          <p:nvPr/>
        </p:nvGrpSpPr>
        <p:grpSpPr>
          <a:xfrm>
            <a:off x="5213803" y="-885825"/>
            <a:ext cx="1771650" cy="1771650"/>
            <a:chOff x="4953000" y="-877810"/>
            <a:chExt cx="1771650" cy="1771650"/>
          </a:xfrm>
        </p:grpSpPr>
        <p:sp>
          <p:nvSpPr>
            <p:cNvPr id="13" name="菱形 12">
              <a:extLst>
                <a:ext uri="{FF2B5EF4-FFF2-40B4-BE49-F238E27FC236}">
                  <a16:creationId xmlns:a16="http://schemas.microsoft.com/office/drawing/2014/main" id="{0772C1BE-109A-446E-9C6F-8AEF91A1A222}"/>
                </a:ext>
              </a:extLst>
            </p:cNvPr>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4" name="two-leaves_78415">
              <a:extLst>
                <a:ext uri="{FF2B5EF4-FFF2-40B4-BE49-F238E27FC236}">
                  <a16:creationId xmlns:a16="http://schemas.microsoft.com/office/drawing/2014/main" id="{0A4AEDD7-1B82-46E2-AE2B-DB2C6D0E6512}"/>
                </a:ext>
              </a:extLst>
            </p:cNvPr>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15" name="ísḻíḑé">
            <a:extLst>
              <a:ext uri="{FF2B5EF4-FFF2-40B4-BE49-F238E27FC236}">
                <a16:creationId xmlns:a16="http://schemas.microsoft.com/office/drawing/2014/main" id="{6532526B-FB23-4CA8-BA80-A25DB4E5BAD9}"/>
              </a:ext>
            </a:extLst>
          </p:cNvPr>
          <p:cNvSpPr/>
          <p:nvPr/>
        </p:nvSpPr>
        <p:spPr>
          <a:xfrm>
            <a:off x="3381821" y="970139"/>
            <a:ext cx="5428358" cy="545042"/>
          </a:xfrm>
          <a:prstGeom prst="rect">
            <a:avLst/>
          </a:prstGeom>
        </p:spPr>
        <p:txBody>
          <a:bodyPr wrap="none">
            <a:normAutofit/>
          </a:bodyPr>
          <a:lstStyle/>
          <a:p>
            <a:pPr algn="ctr">
              <a:lnSpc>
                <a:spcPct val="150000"/>
              </a:lnSpc>
            </a:pPr>
            <a:r>
              <a:rPr lang="zh-CN" altLang="en-US" b="1" spc="600" dirty="0">
                <a:solidFill>
                  <a:prstClr val="black"/>
                </a:solidFill>
                <a:latin typeface="微软雅黑"/>
                <a:ea typeface="微软雅黑"/>
                <a:cs typeface="+mn-ea"/>
                <a:sym typeface="+mn-lt"/>
              </a:rPr>
              <a:t>硬件清单及价目汇总</a:t>
            </a:r>
          </a:p>
        </p:txBody>
      </p:sp>
      <p:pic>
        <p:nvPicPr>
          <p:cNvPr id="2" name="音频 1">
            <a:hlinkClick r:id="" action="ppaction://media"/>
            <a:extLst>
              <a:ext uri="{FF2B5EF4-FFF2-40B4-BE49-F238E27FC236}">
                <a16:creationId xmlns:a16="http://schemas.microsoft.com/office/drawing/2014/main" id="{72A463BC-ECCC-4A03-87F8-617B291796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69"/>
    </mc:Choice>
    <mc:Fallback>
      <p:transition spd="slow" advTm="10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Z</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508105"/>
            <a:chOff x="512473" y="2917882"/>
            <a:chExt cx="5165792" cy="1508105"/>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508105"/>
            </a:xfrm>
            <a:prstGeom prst="rect">
              <a:avLst/>
            </a:prstGeom>
            <a:noFill/>
          </p:spPr>
          <p:txBody>
            <a:bodyPr wrap="square" rtlCol="0">
              <a:spAutoFit/>
            </a:bodyPr>
            <a:lstStyle/>
            <a:p>
              <a:pPr algn="ctr"/>
              <a:r>
                <a:rPr lang="en-US" altLang="zh-CN" sz="4800" b="1" dirty="0">
                  <a:solidFill>
                    <a:schemeClr val="tx2"/>
                  </a:solidFill>
                  <a:cs typeface="+mn-ea"/>
                  <a:sym typeface="+mn-lt"/>
                </a:rPr>
                <a:t>PART-04</a:t>
              </a:r>
            </a:p>
            <a:p>
              <a:pPr algn="ctr"/>
              <a:r>
                <a:rPr lang="zh-CN" altLang="en-US" sz="4400" b="1" spc="600" dirty="0">
                  <a:cs typeface="+mn-ea"/>
                  <a:sym typeface="+mn-lt"/>
                </a:rPr>
                <a:t>工作分配</a:t>
              </a:r>
            </a:p>
          </p:txBody>
        </p:sp>
      </p:grpSp>
      <p:sp>
        <p:nvSpPr>
          <p:cNvPr id="9"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5" cstate="print"/>
            <a:srcRect/>
            <a:stretch>
              <a:fillRect l="-30000" r="-10000"/>
            </a:stretch>
          </a:blipFill>
          <a:ln>
            <a:noFill/>
          </a:ln>
        </p:spPr>
      </p:sp>
      <p:pic>
        <p:nvPicPr>
          <p:cNvPr id="2" name="音频 1">
            <a:hlinkClick r:id="" action="ppaction://media"/>
            <a:extLst>
              <a:ext uri="{FF2B5EF4-FFF2-40B4-BE49-F238E27FC236}">
                <a16:creationId xmlns:a16="http://schemas.microsoft.com/office/drawing/2014/main" id="{AEA90675-7B61-42F4-892E-A1E3572F06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ransition spd="slow" advClick="0" advTm="4466">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800100" y="1296955"/>
            <a:ext cx="10591800" cy="4404049"/>
            <a:chOff x="800100" y="1697839"/>
            <a:chExt cx="10591800" cy="3457442"/>
          </a:xfrm>
        </p:grpSpPr>
        <p:sp>
          <p:nvSpPr>
            <p:cNvPr id="4" name="îsliḍè"/>
            <p:cNvSpPr/>
            <p:nvPr/>
          </p:nvSpPr>
          <p:spPr>
            <a:xfrm>
              <a:off x="800100" y="2309723"/>
              <a:ext cx="10591800" cy="2845558"/>
            </a:xfrm>
            <a:prstGeom prst="roundRect">
              <a:avLst/>
            </a:prstGeom>
            <a:blipFill dpi="0" rotWithShape="1">
              <a:blip r:embed="rId6" cstate="print">
                <a:extLst>
                  <a:ext uri="{28A0092B-C50C-407E-A947-70E740481C1C}">
                    <a14:useLocalDpi xmlns:a14="http://schemas.microsoft.com/office/drawing/2010/main" val="0"/>
                  </a:ext>
                </a:extLst>
              </a:blip>
              <a:srcRect/>
              <a:stretch>
                <a:fillRect t="-30000" b="-30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5" name="íṧlidè"/>
            <p:cNvGrpSpPr/>
            <p:nvPr/>
          </p:nvGrpSpPr>
          <p:grpSpPr>
            <a:xfrm>
              <a:off x="5383092" y="1697839"/>
              <a:ext cx="1425820" cy="1425820"/>
              <a:chOff x="2495600" y="1554642"/>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5600" y="1554642"/>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9BD7EB5-8394-41A4-9FB6-BAA85AA36139}"/>
              </a:ext>
            </a:extLst>
          </p:cNvPr>
          <p:cNvSpPr txBox="1"/>
          <p:nvPr/>
        </p:nvSpPr>
        <p:spPr>
          <a:xfrm>
            <a:off x="1095982" y="2329797"/>
            <a:ext cx="3513666" cy="1323439"/>
          </a:xfrm>
          <a:prstGeom prst="rect">
            <a:avLst/>
          </a:prstGeom>
          <a:noFill/>
        </p:spPr>
        <p:txBody>
          <a:bodyPr wrap="square" rtlCol="0">
            <a:spAutoFit/>
          </a:bodyPr>
          <a:lstStyle/>
          <a:p>
            <a:r>
              <a:rPr lang="zh-CN" altLang="en-US" sz="1600" dirty="0">
                <a:solidFill>
                  <a:schemeClr val="bg1"/>
                </a:solidFill>
              </a:rPr>
              <a:t>黄展峰：</a:t>
            </a:r>
            <a:endParaRPr lang="en-US" altLang="zh-CN" sz="1600" dirty="0">
              <a:solidFill>
                <a:schemeClr val="bg1"/>
              </a:solidFill>
            </a:endParaRPr>
          </a:p>
          <a:p>
            <a:r>
              <a:rPr lang="zh-CN" altLang="en-US" sz="1600" dirty="0">
                <a:solidFill>
                  <a:schemeClr val="bg1"/>
                </a:solidFill>
              </a:rPr>
              <a:t>和成泽森一起负责人脸识别系统在树莓派上的搭建，</a:t>
            </a:r>
            <a:r>
              <a:rPr lang="en-US" altLang="zh-CN" sz="1600" dirty="0">
                <a:solidFill>
                  <a:schemeClr val="bg1"/>
                </a:solidFill>
              </a:rPr>
              <a:t>Android APP</a:t>
            </a:r>
            <a:r>
              <a:rPr lang="zh-CN" altLang="en-US" sz="1600" dirty="0">
                <a:solidFill>
                  <a:schemeClr val="bg1"/>
                </a:solidFill>
              </a:rPr>
              <a:t>开发，</a:t>
            </a:r>
            <a:r>
              <a:rPr lang="en-US" altLang="zh-CN" sz="1600" dirty="0">
                <a:solidFill>
                  <a:schemeClr val="bg1"/>
                </a:solidFill>
              </a:rPr>
              <a:t>Android </a:t>
            </a:r>
            <a:r>
              <a:rPr lang="zh-CN" altLang="en-US" sz="1600" dirty="0">
                <a:solidFill>
                  <a:schemeClr val="bg1"/>
                </a:solidFill>
              </a:rPr>
              <a:t>蓝牙通信模块，树莓派与</a:t>
            </a:r>
            <a:r>
              <a:rPr lang="en-US" altLang="zh-CN" sz="1600" dirty="0">
                <a:solidFill>
                  <a:schemeClr val="bg1"/>
                </a:solidFill>
              </a:rPr>
              <a:t>STM32</a:t>
            </a:r>
            <a:r>
              <a:rPr lang="zh-CN" altLang="en-US" sz="1600" dirty="0">
                <a:solidFill>
                  <a:schemeClr val="bg1"/>
                </a:solidFill>
              </a:rPr>
              <a:t>通信模块</a:t>
            </a:r>
          </a:p>
        </p:txBody>
      </p:sp>
      <p:sp>
        <p:nvSpPr>
          <p:cNvPr id="26" name="文本框 25">
            <a:extLst>
              <a:ext uri="{FF2B5EF4-FFF2-40B4-BE49-F238E27FC236}">
                <a16:creationId xmlns:a16="http://schemas.microsoft.com/office/drawing/2014/main" id="{57640254-109D-4FEB-97CA-F7384F0F4D19}"/>
              </a:ext>
            </a:extLst>
          </p:cNvPr>
          <p:cNvSpPr txBox="1"/>
          <p:nvPr/>
        </p:nvSpPr>
        <p:spPr>
          <a:xfrm>
            <a:off x="1095982" y="3805219"/>
            <a:ext cx="3852333" cy="1323439"/>
          </a:xfrm>
          <a:prstGeom prst="rect">
            <a:avLst/>
          </a:prstGeom>
          <a:noFill/>
        </p:spPr>
        <p:txBody>
          <a:bodyPr wrap="square" rtlCol="0">
            <a:spAutoFit/>
          </a:bodyPr>
          <a:lstStyle/>
          <a:p>
            <a:r>
              <a:rPr lang="zh-CN" altLang="en-US" sz="1600" dirty="0">
                <a:solidFill>
                  <a:schemeClr val="bg1"/>
                </a:solidFill>
              </a:rPr>
              <a:t>成泽森：</a:t>
            </a:r>
            <a:endParaRPr lang="en-US" altLang="zh-CN" sz="1600" dirty="0">
              <a:solidFill>
                <a:schemeClr val="bg1"/>
              </a:solidFill>
            </a:endParaRPr>
          </a:p>
          <a:p>
            <a:r>
              <a:rPr lang="zh-CN" altLang="en-US" sz="1600" dirty="0">
                <a:solidFill>
                  <a:schemeClr val="bg1"/>
                </a:solidFill>
              </a:rPr>
              <a:t>和黄展峰一起负责人脸识别系统在树莓派上的搭建，</a:t>
            </a:r>
            <a:r>
              <a:rPr lang="en-US" altLang="zh-CN" sz="1600" dirty="0">
                <a:solidFill>
                  <a:schemeClr val="bg1"/>
                </a:solidFill>
              </a:rPr>
              <a:t>Android APP</a:t>
            </a:r>
            <a:r>
              <a:rPr lang="zh-CN" altLang="en-US" sz="1600" dirty="0">
                <a:solidFill>
                  <a:schemeClr val="bg1"/>
                </a:solidFill>
              </a:rPr>
              <a:t>开发，</a:t>
            </a:r>
            <a:r>
              <a:rPr lang="en-US" altLang="zh-CN" sz="1600" dirty="0">
                <a:solidFill>
                  <a:schemeClr val="bg1"/>
                </a:solidFill>
              </a:rPr>
              <a:t>Android </a:t>
            </a:r>
            <a:r>
              <a:rPr lang="zh-CN" altLang="en-US" sz="1600" dirty="0">
                <a:solidFill>
                  <a:schemeClr val="bg1"/>
                </a:solidFill>
              </a:rPr>
              <a:t>蓝牙通信模块，树莓派与</a:t>
            </a:r>
            <a:r>
              <a:rPr lang="en-US" altLang="zh-CN" sz="1600" dirty="0">
                <a:solidFill>
                  <a:schemeClr val="bg1"/>
                </a:solidFill>
              </a:rPr>
              <a:t>STM32</a:t>
            </a:r>
            <a:r>
              <a:rPr lang="zh-CN" altLang="en-US" sz="1600" dirty="0">
                <a:solidFill>
                  <a:schemeClr val="bg1"/>
                </a:solidFill>
              </a:rPr>
              <a:t>通信模块</a:t>
            </a:r>
          </a:p>
        </p:txBody>
      </p:sp>
      <p:sp>
        <p:nvSpPr>
          <p:cNvPr id="28" name="文本框 27">
            <a:extLst>
              <a:ext uri="{FF2B5EF4-FFF2-40B4-BE49-F238E27FC236}">
                <a16:creationId xmlns:a16="http://schemas.microsoft.com/office/drawing/2014/main" id="{1669BB0E-B228-4B1A-8134-81DF5F7BF78F}"/>
              </a:ext>
            </a:extLst>
          </p:cNvPr>
          <p:cNvSpPr txBox="1"/>
          <p:nvPr/>
        </p:nvSpPr>
        <p:spPr>
          <a:xfrm>
            <a:off x="8589433" y="2309720"/>
            <a:ext cx="2964238" cy="1323439"/>
          </a:xfrm>
          <a:prstGeom prst="rect">
            <a:avLst/>
          </a:prstGeom>
          <a:noFill/>
        </p:spPr>
        <p:txBody>
          <a:bodyPr wrap="square" rtlCol="0">
            <a:spAutoFit/>
          </a:bodyPr>
          <a:lstStyle/>
          <a:p>
            <a:r>
              <a:rPr lang="zh-CN" altLang="en-US" sz="1600" dirty="0">
                <a:solidFill>
                  <a:schemeClr val="bg1"/>
                </a:solidFill>
              </a:rPr>
              <a:t>陈力：</a:t>
            </a:r>
            <a:endParaRPr lang="en-US" altLang="zh-CN" sz="1600" dirty="0">
              <a:solidFill>
                <a:schemeClr val="bg1"/>
              </a:solidFill>
            </a:endParaRPr>
          </a:p>
          <a:p>
            <a:r>
              <a:rPr lang="zh-CN" altLang="en-US" sz="1600" dirty="0">
                <a:solidFill>
                  <a:schemeClr val="bg1"/>
                </a:solidFill>
              </a:rPr>
              <a:t>阅读芯片数据手册，负责编程显示屏模块与时钟模块以及相应功能的实现，与倪自超共同完成整机调试。</a:t>
            </a:r>
          </a:p>
        </p:txBody>
      </p:sp>
      <p:sp>
        <p:nvSpPr>
          <p:cNvPr id="6" name="文本框 5">
            <a:extLst>
              <a:ext uri="{FF2B5EF4-FFF2-40B4-BE49-F238E27FC236}">
                <a16:creationId xmlns:a16="http://schemas.microsoft.com/office/drawing/2014/main" id="{12C66AAA-B16D-40CF-A938-2EDB28DE6B1A}"/>
              </a:ext>
            </a:extLst>
          </p:cNvPr>
          <p:cNvSpPr txBox="1"/>
          <p:nvPr/>
        </p:nvSpPr>
        <p:spPr>
          <a:xfrm>
            <a:off x="8589433" y="3653236"/>
            <a:ext cx="2802467" cy="1569660"/>
          </a:xfrm>
          <a:prstGeom prst="rect">
            <a:avLst/>
          </a:prstGeom>
          <a:noFill/>
        </p:spPr>
        <p:txBody>
          <a:bodyPr wrap="square" rtlCol="0">
            <a:spAutoFit/>
          </a:bodyPr>
          <a:lstStyle/>
          <a:p>
            <a:r>
              <a:rPr lang="zh-CN" altLang="en-US" sz="1600" dirty="0">
                <a:solidFill>
                  <a:schemeClr val="bg1"/>
                </a:solidFill>
              </a:rPr>
              <a:t>倪自超：</a:t>
            </a:r>
            <a:endParaRPr lang="en-US" altLang="zh-CN" sz="1600" dirty="0">
              <a:solidFill>
                <a:schemeClr val="bg1"/>
              </a:solidFill>
            </a:endParaRPr>
          </a:p>
          <a:p>
            <a:r>
              <a:rPr lang="zh-CN" altLang="en-US" sz="1600" dirty="0">
                <a:solidFill>
                  <a:schemeClr val="bg1"/>
                </a:solidFill>
              </a:rPr>
              <a:t>阅读芯片数据手册，负责编程温湿度模块与人体感应模块以及相应功能的实现，与陈力共同完成整机电路的调试。</a:t>
            </a:r>
            <a:endParaRPr lang="zh-CN" altLang="en-US" sz="1600" dirty="0"/>
          </a:p>
        </p:txBody>
      </p:sp>
      <p:pic>
        <p:nvPicPr>
          <p:cNvPr id="7" name="音频 6">
            <a:hlinkClick r:id="" action="ppaction://media"/>
            <a:extLst>
              <a:ext uri="{FF2B5EF4-FFF2-40B4-BE49-F238E27FC236}">
                <a16:creationId xmlns:a16="http://schemas.microsoft.com/office/drawing/2014/main" id="{8E596047-86F3-4F0D-8C41-F9AF25F6E0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37975">
        <p15:prstTrans prst="peelOff"/>
      </p:transition>
    </mc:Choice>
    <mc:Fallback>
      <p:transition spd="slow" advClick="0" advTm="379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3" y="-439838"/>
            <a:ext cx="12186067" cy="8119066"/>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p:spPr>
      </p:pic>
      <p:grpSp>
        <p:nvGrpSpPr>
          <p:cNvPr id="7" name="组合 6"/>
          <p:cNvGrpSpPr/>
          <p:nvPr/>
        </p:nvGrpSpPr>
        <p:grpSpPr>
          <a:xfrm>
            <a:off x="1889830" y="2705725"/>
            <a:ext cx="8412339" cy="1446550"/>
            <a:chOff x="2197100" y="2705725"/>
            <a:chExt cx="8412339" cy="1446550"/>
          </a:xfrm>
        </p:grpSpPr>
        <p:sp>
          <p:nvSpPr>
            <p:cNvPr id="3" name="文本框 2"/>
            <p:cNvSpPr txBox="1"/>
            <p:nvPr/>
          </p:nvSpPr>
          <p:spPr>
            <a:xfrm>
              <a:off x="2197100" y="2705725"/>
              <a:ext cx="7797800" cy="1446550"/>
            </a:xfrm>
            <a:prstGeom prst="rect">
              <a:avLst/>
            </a:prstGeom>
            <a:noFill/>
          </p:spPr>
          <p:txBody>
            <a:bodyPr wrap="square" rtlCol="0">
              <a:spAutoFit/>
            </a:bodyPr>
            <a:lstStyle/>
            <a:p>
              <a:r>
                <a:rPr lang="en-US" altLang="zh-CN" sz="8800" b="1" dirty="0">
                  <a:solidFill>
                    <a:schemeClr val="bg1"/>
                  </a:solidFill>
                </a:rPr>
                <a:t>THANK YOU</a:t>
              </a:r>
              <a:endParaRPr lang="zh-CN" altLang="en-US" sz="8800" b="1" dirty="0">
                <a:solidFill>
                  <a:schemeClr val="bg1"/>
                </a:solidFill>
              </a:endParaRPr>
            </a:p>
          </p:txBody>
        </p:sp>
        <p:grpSp>
          <p:nvGrpSpPr>
            <p:cNvPr id="6" name="组合 5"/>
            <p:cNvGrpSpPr/>
            <p:nvPr/>
          </p:nvGrpSpPr>
          <p:grpSpPr>
            <a:xfrm>
              <a:off x="9641417" y="3011749"/>
              <a:ext cx="968022" cy="834502"/>
              <a:chOff x="8385344" y="2282496"/>
              <a:chExt cx="968022" cy="834502"/>
            </a:xfrm>
          </p:grpSpPr>
          <p:sp>
            <p:nvSpPr>
              <p:cNvPr id="4" name="六边形 3"/>
              <p:cNvSpPr/>
              <p:nvPr/>
            </p:nvSpPr>
            <p:spPr>
              <a:xfrm>
                <a:off x="8385344" y="2282496"/>
                <a:ext cx="968022" cy="834502"/>
              </a:xfrm>
              <a:prstGeom prst="hexag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8596347" y="2286001"/>
                <a:ext cx="546015"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F</a:t>
                </a:r>
                <a:endParaRPr lang="zh-CN" altLang="en-US" sz="4800" b="1" dirty="0">
                  <a:solidFill>
                    <a:schemeClr val="bg1"/>
                  </a:solidFill>
                  <a:effectLst>
                    <a:outerShdw blurRad="38100" dist="38100" dir="2700000" algn="tl">
                      <a:srgbClr val="000000">
                        <a:alpha val="43137"/>
                      </a:srgbClr>
                    </a:outerShdw>
                  </a:effectLst>
                  <a:cs typeface="+mn-ea"/>
                  <a:sym typeface="+mn-lt"/>
                </a:endParaRPr>
              </a:p>
            </p:txBody>
          </p:sp>
        </p:grpSp>
      </p:grpSp>
      <p:sp>
        <p:nvSpPr>
          <p:cNvPr id="8" name="矩形 7"/>
          <p:cNvSpPr/>
          <p:nvPr/>
        </p:nvSpPr>
        <p:spPr>
          <a:xfrm>
            <a:off x="3822700" y="4152275"/>
            <a:ext cx="45466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934134" y="4459144"/>
            <a:ext cx="2323732" cy="400110"/>
          </a:xfrm>
          <a:prstGeom prst="rect">
            <a:avLst/>
          </a:prstGeom>
          <a:noFill/>
        </p:spPr>
        <p:txBody>
          <a:bodyPr wrap="square" rtlCol="0">
            <a:spAutoFit/>
          </a:bodyPr>
          <a:lstStyle/>
          <a:p>
            <a:pPr algn="ctr"/>
            <a:r>
              <a:rPr lang="zh-CN" altLang="en-US" sz="2000" spc="600" dirty="0">
                <a:solidFill>
                  <a:schemeClr val="bg1"/>
                </a:solidFill>
                <a:cs typeface="+mn-ea"/>
                <a:sym typeface="+mn-lt"/>
              </a:rPr>
              <a:t>电科一班</a:t>
            </a:r>
          </a:p>
        </p:txBody>
      </p:sp>
      <p:pic>
        <p:nvPicPr>
          <p:cNvPr id="10" name="音频 9">
            <a:hlinkClick r:id="" action="ppaction://media"/>
            <a:extLst>
              <a:ext uri="{FF2B5EF4-FFF2-40B4-BE49-F238E27FC236}">
                <a16:creationId xmlns:a16="http://schemas.microsoft.com/office/drawing/2014/main" id="{1E84925A-797E-4D03-979D-C57210C642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6437">
        <p15:prstTrans prst="peelOff"/>
      </p:transition>
    </mc:Choice>
    <mc:Fallback>
      <p:transition spd="slow" advClick="0" advTm="64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a:off x="-1612916" y="-1136658"/>
            <a:ext cx="9131316" cy="9131316"/>
          </a:xfrm>
          <a:custGeom>
            <a:avLst/>
            <a:gdLst>
              <a:gd name="connsiteX0" fmla="*/ 4565658 w 9131316"/>
              <a:gd name="connsiteY0" fmla="*/ 0 h 9131316"/>
              <a:gd name="connsiteX1" fmla="*/ 9131316 w 9131316"/>
              <a:gd name="connsiteY1" fmla="*/ 4565658 h 9131316"/>
              <a:gd name="connsiteX2" fmla="*/ 7708001 w 9131316"/>
              <a:gd name="connsiteY2" fmla="*/ 3142343 h 9131316"/>
              <a:gd name="connsiteX3" fmla="*/ 6284686 w 9131316"/>
              <a:gd name="connsiteY3" fmla="*/ 4565658 h 9131316"/>
              <a:gd name="connsiteX4" fmla="*/ 7708001 w 9131316"/>
              <a:gd name="connsiteY4" fmla="*/ 5988973 h 9131316"/>
              <a:gd name="connsiteX5" fmla="*/ 9131316 w 9131316"/>
              <a:gd name="connsiteY5" fmla="*/ 4565658 h 9131316"/>
              <a:gd name="connsiteX6" fmla="*/ 4565658 w 9131316"/>
              <a:gd name="connsiteY6" fmla="*/ 9131316 h 9131316"/>
              <a:gd name="connsiteX7" fmla="*/ 0 w 9131316"/>
              <a:gd name="connsiteY7" fmla="*/ 4565658 h 9131316"/>
              <a:gd name="connsiteX8" fmla="*/ 4565658 w 9131316"/>
              <a:gd name="connsiteY8" fmla="*/ 0 h 913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1316" h="9131316">
                <a:moveTo>
                  <a:pt x="4565658" y="0"/>
                </a:moveTo>
                <a:cubicBezTo>
                  <a:pt x="7087201" y="0"/>
                  <a:pt x="9131316" y="2044115"/>
                  <a:pt x="9131316" y="4565658"/>
                </a:cubicBezTo>
                <a:cubicBezTo>
                  <a:pt x="9131316" y="3779583"/>
                  <a:pt x="8494076" y="3142343"/>
                  <a:pt x="7708001" y="3142343"/>
                </a:cubicBezTo>
                <a:cubicBezTo>
                  <a:pt x="6921926" y="3142343"/>
                  <a:pt x="6284686" y="3779583"/>
                  <a:pt x="6284686" y="4565658"/>
                </a:cubicBezTo>
                <a:cubicBezTo>
                  <a:pt x="6284686" y="5351733"/>
                  <a:pt x="6921926" y="5988973"/>
                  <a:pt x="7708001" y="5988973"/>
                </a:cubicBezTo>
                <a:cubicBezTo>
                  <a:pt x="8494076" y="5988973"/>
                  <a:pt x="9131316" y="5351733"/>
                  <a:pt x="9131316" y="4565658"/>
                </a:cubicBezTo>
                <a:cubicBezTo>
                  <a:pt x="9131316" y="7087201"/>
                  <a:pt x="7087201" y="9131316"/>
                  <a:pt x="4565658" y="9131316"/>
                </a:cubicBezTo>
                <a:cubicBezTo>
                  <a:pt x="2044115" y="9131316"/>
                  <a:pt x="0" y="7087201"/>
                  <a:pt x="0" y="4565658"/>
                </a:cubicBezTo>
                <a:cubicBezTo>
                  <a:pt x="0" y="2044115"/>
                  <a:pt x="2044115" y="0"/>
                  <a:pt x="4565658" y="0"/>
                </a:cubicBezTo>
                <a:close/>
              </a:path>
            </a:pathLst>
          </a:custGeom>
          <a:blipFill dpi="0" rotWithShape="1">
            <a:blip r:embed="rId5" cstate="print">
              <a:extLst>
                <a:ext uri="{28A0092B-C50C-407E-A947-70E740481C1C}">
                  <a14:useLocalDpi xmlns:a14="http://schemas.microsoft.com/office/drawing/2010/main" val="0"/>
                </a:ext>
              </a:extLst>
            </a:blip>
            <a:srcRect/>
            <a:stretch>
              <a:fillRect l="-3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4681537" y="3044279"/>
            <a:ext cx="2828925" cy="769441"/>
          </a:xfrm>
          <a:prstGeom prst="rect">
            <a:avLst/>
          </a:prstGeom>
          <a:noFill/>
        </p:spPr>
        <p:txBody>
          <a:bodyPr wrap="square" rtlCol="0">
            <a:spAutoFit/>
          </a:bodyPr>
          <a:lstStyle/>
          <a:p>
            <a:pPr algn="ctr"/>
            <a:r>
              <a:rPr lang="zh-CN" altLang="en-US" sz="4400" b="1" dirty="0">
                <a:solidFill>
                  <a:schemeClr val="tx2"/>
                </a:solidFill>
                <a:cs typeface="+mn-ea"/>
                <a:sym typeface="+mn-lt"/>
              </a:rPr>
              <a:t>目录</a:t>
            </a:r>
            <a:endParaRPr lang="zh-CN" altLang="en-US" sz="4400" b="1" dirty="0">
              <a:cs typeface="+mn-ea"/>
              <a:sym typeface="+mn-lt"/>
            </a:endParaRPr>
          </a:p>
        </p:txBody>
      </p:sp>
      <p:grpSp>
        <p:nvGrpSpPr>
          <p:cNvPr id="2" name="组合 1">
            <a:extLst>
              <a:ext uri="{FF2B5EF4-FFF2-40B4-BE49-F238E27FC236}">
                <a16:creationId xmlns:a16="http://schemas.microsoft.com/office/drawing/2014/main" id="{EDBA9015-9AE6-4825-9774-EBABA3BF4A39}"/>
              </a:ext>
            </a:extLst>
          </p:cNvPr>
          <p:cNvGrpSpPr/>
          <p:nvPr/>
        </p:nvGrpSpPr>
        <p:grpSpPr>
          <a:xfrm>
            <a:off x="8339363" y="1040431"/>
            <a:ext cx="3376278" cy="4777135"/>
            <a:chOff x="8339363" y="551017"/>
            <a:chExt cx="3376278" cy="4777135"/>
          </a:xfrm>
        </p:grpSpPr>
        <p:grpSp>
          <p:nvGrpSpPr>
            <p:cNvPr id="24" name="组合 23"/>
            <p:cNvGrpSpPr/>
            <p:nvPr/>
          </p:nvGrpSpPr>
          <p:grpSpPr>
            <a:xfrm>
              <a:off x="8339363" y="1548967"/>
              <a:ext cx="3330559" cy="3429433"/>
              <a:chOff x="8175641" y="1481487"/>
              <a:chExt cx="3330559" cy="3403425"/>
            </a:xfrm>
          </p:grpSpPr>
          <p:grpSp>
            <p:nvGrpSpPr>
              <p:cNvPr id="11" name="组合 10"/>
              <p:cNvGrpSpPr/>
              <p:nvPr/>
            </p:nvGrpSpPr>
            <p:grpSpPr>
              <a:xfrm>
                <a:off x="8178733" y="1481487"/>
                <a:ext cx="3327467" cy="748457"/>
                <a:chOff x="8169208" y="1471962"/>
                <a:chExt cx="3327467" cy="748457"/>
              </a:xfrm>
            </p:grpSpPr>
            <p:sp>
              <p:nvSpPr>
                <p:cNvPr id="7" name="two-leaves_78415"/>
                <p:cNvSpPr>
                  <a:spLocks noChangeAspect="1"/>
                </p:cNvSpPr>
                <p:nvPr/>
              </p:nvSpPr>
              <p:spPr bwMode="auto">
                <a:xfrm>
                  <a:off x="8169208" y="1610734"/>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9" name="文本框 8"/>
                <p:cNvSpPr txBox="1"/>
                <p:nvPr/>
              </p:nvSpPr>
              <p:spPr>
                <a:xfrm>
                  <a:off x="8943975" y="1471962"/>
                  <a:ext cx="2552700" cy="610885"/>
                </a:xfrm>
                <a:prstGeom prst="rect">
                  <a:avLst/>
                </a:prstGeom>
                <a:noFill/>
              </p:spPr>
              <p:txBody>
                <a:bodyPr wrap="square" rtlCol="0">
                  <a:spAutoFit/>
                </a:bodyPr>
                <a:lstStyle/>
                <a:p>
                  <a:r>
                    <a:rPr lang="en-US" altLang="zh-CN" b="1" dirty="0">
                      <a:solidFill>
                        <a:schemeClr val="tx2"/>
                      </a:solidFill>
                      <a:cs typeface="+mn-ea"/>
                      <a:sym typeface="+mn-lt"/>
                    </a:rPr>
                    <a:t>PART-02</a:t>
                  </a:r>
                </a:p>
                <a:p>
                  <a:r>
                    <a:rPr lang="zh-CN" altLang="en-US" sz="1600" b="1" spc="600" dirty="0">
                      <a:cs typeface="+mn-ea"/>
                      <a:sym typeface="+mn-lt"/>
                    </a:rPr>
                    <a:t>实现内容描述</a:t>
                  </a:r>
                </a:p>
              </p:txBody>
            </p:sp>
            <p:sp>
              <p:nvSpPr>
                <p:cNvPr id="10" name="矩形 9"/>
                <p:cNvSpPr/>
                <p:nvPr/>
              </p:nvSpPr>
              <p:spPr>
                <a:xfrm>
                  <a:off x="8898256" y="1581193"/>
                  <a:ext cx="45719"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175641" y="3533035"/>
                <a:ext cx="3330559" cy="695190"/>
                <a:chOff x="8166116" y="1471962"/>
                <a:chExt cx="3330559" cy="695190"/>
              </a:xfrm>
            </p:grpSpPr>
            <p:sp>
              <p:nvSpPr>
                <p:cNvPr id="17" name="two-leaves_78415"/>
                <p:cNvSpPr>
                  <a:spLocks noChangeAspect="1"/>
                </p:cNvSpPr>
                <p:nvPr/>
              </p:nvSpPr>
              <p:spPr bwMode="auto">
                <a:xfrm>
                  <a:off x="8166116" y="155746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18" name="文本框 17"/>
                <p:cNvSpPr txBox="1"/>
                <p:nvPr/>
              </p:nvSpPr>
              <p:spPr>
                <a:xfrm>
                  <a:off x="8943975" y="1471962"/>
                  <a:ext cx="2552700" cy="610885"/>
                </a:xfrm>
                <a:prstGeom prst="rect">
                  <a:avLst/>
                </a:prstGeom>
                <a:noFill/>
              </p:spPr>
              <p:txBody>
                <a:bodyPr wrap="square" rtlCol="0">
                  <a:spAutoFit/>
                </a:bodyPr>
                <a:lstStyle/>
                <a:p>
                  <a:r>
                    <a:rPr lang="en-US" altLang="zh-CN" b="1" dirty="0">
                      <a:solidFill>
                        <a:schemeClr val="tx2"/>
                      </a:solidFill>
                      <a:cs typeface="+mn-ea"/>
                      <a:sym typeface="+mn-lt"/>
                    </a:rPr>
                    <a:t>PART-03</a:t>
                  </a:r>
                </a:p>
                <a:p>
                  <a:r>
                    <a:rPr lang="zh-CN" altLang="en-US" sz="1600" b="1" spc="600" dirty="0">
                      <a:cs typeface="+mn-ea"/>
                      <a:sym typeface="+mn-lt"/>
                    </a:rPr>
                    <a:t>模块介绍</a:t>
                  </a:r>
                </a:p>
              </p:txBody>
            </p:sp>
            <p:sp>
              <p:nvSpPr>
                <p:cNvPr id="19" name="矩形 18"/>
                <p:cNvSpPr/>
                <p:nvPr/>
              </p:nvSpPr>
              <p:spPr>
                <a:xfrm>
                  <a:off x="8898256" y="1581193"/>
                  <a:ext cx="45719"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2" name="文本框 21"/>
              <p:cNvSpPr txBox="1"/>
              <p:nvPr/>
            </p:nvSpPr>
            <p:spPr>
              <a:xfrm>
                <a:off x="8953500" y="4546358"/>
                <a:ext cx="2552700" cy="338554"/>
              </a:xfrm>
              <a:prstGeom prst="rect">
                <a:avLst/>
              </a:prstGeom>
              <a:noFill/>
            </p:spPr>
            <p:txBody>
              <a:bodyPr wrap="square" rtlCol="0">
                <a:spAutoFit/>
              </a:bodyPr>
              <a:lstStyle/>
              <a:p>
                <a:endParaRPr lang="zh-CN" altLang="en-US" sz="1600" b="1" spc="600" dirty="0">
                  <a:cs typeface="+mn-ea"/>
                  <a:sym typeface="+mn-lt"/>
                </a:endParaRPr>
              </a:p>
            </p:txBody>
          </p:sp>
        </p:grpSp>
        <p:sp>
          <p:nvSpPr>
            <p:cNvPr id="20" name="two-leaves_78415">
              <a:extLst>
                <a:ext uri="{FF2B5EF4-FFF2-40B4-BE49-F238E27FC236}">
                  <a16:creationId xmlns:a16="http://schemas.microsoft.com/office/drawing/2014/main" id="{35119970-F4C1-47FA-8FBD-3CB2FBA9262E}"/>
                </a:ext>
              </a:extLst>
            </p:cNvPr>
            <p:cNvSpPr>
              <a:spLocks noChangeAspect="1"/>
            </p:cNvSpPr>
            <p:nvPr/>
          </p:nvSpPr>
          <p:spPr bwMode="auto">
            <a:xfrm>
              <a:off x="8339363" y="4709258"/>
              <a:ext cx="577472" cy="618894"/>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23" name="矩形 22">
              <a:extLst>
                <a:ext uri="{FF2B5EF4-FFF2-40B4-BE49-F238E27FC236}">
                  <a16:creationId xmlns:a16="http://schemas.microsoft.com/office/drawing/2014/main" id="{9FF59E15-2762-421E-A4BB-EA397F134BAD}"/>
                </a:ext>
              </a:extLst>
            </p:cNvPr>
            <p:cNvSpPr/>
            <p:nvPr/>
          </p:nvSpPr>
          <p:spPr>
            <a:xfrm>
              <a:off x="9071503" y="4727009"/>
              <a:ext cx="45719" cy="5027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文本框 24">
              <a:extLst>
                <a:ext uri="{FF2B5EF4-FFF2-40B4-BE49-F238E27FC236}">
                  <a16:creationId xmlns:a16="http://schemas.microsoft.com/office/drawing/2014/main" id="{757595E5-12E4-4566-A3BF-6B14126C9A24}"/>
                </a:ext>
              </a:extLst>
            </p:cNvPr>
            <p:cNvSpPr txBox="1"/>
            <p:nvPr/>
          </p:nvSpPr>
          <p:spPr>
            <a:xfrm>
              <a:off x="9162941" y="4670622"/>
              <a:ext cx="2552700" cy="615553"/>
            </a:xfrm>
            <a:prstGeom prst="rect">
              <a:avLst/>
            </a:prstGeom>
            <a:noFill/>
          </p:spPr>
          <p:txBody>
            <a:bodyPr wrap="square" rtlCol="0">
              <a:spAutoFit/>
            </a:bodyPr>
            <a:lstStyle/>
            <a:p>
              <a:r>
                <a:rPr lang="en-US" altLang="zh-CN" b="1" dirty="0">
                  <a:solidFill>
                    <a:schemeClr val="tx2"/>
                  </a:solidFill>
                  <a:cs typeface="+mn-ea"/>
                  <a:sym typeface="+mn-lt"/>
                </a:rPr>
                <a:t>PART-04</a:t>
              </a:r>
            </a:p>
            <a:p>
              <a:r>
                <a:rPr lang="zh-CN" altLang="en-US" sz="1600" b="1" spc="600" dirty="0">
                  <a:cs typeface="+mn-ea"/>
                  <a:sym typeface="+mn-lt"/>
                </a:rPr>
                <a:t>工作分配</a:t>
              </a:r>
            </a:p>
          </p:txBody>
        </p:sp>
        <p:sp>
          <p:nvSpPr>
            <p:cNvPr id="26" name="two-leaves_78415">
              <a:extLst>
                <a:ext uri="{FF2B5EF4-FFF2-40B4-BE49-F238E27FC236}">
                  <a16:creationId xmlns:a16="http://schemas.microsoft.com/office/drawing/2014/main" id="{61C1D450-9C72-4FEF-AAA2-ECD65ABEB50F}"/>
                </a:ext>
              </a:extLst>
            </p:cNvPr>
            <p:cNvSpPr>
              <a:spLocks noChangeAspect="1"/>
            </p:cNvSpPr>
            <p:nvPr/>
          </p:nvSpPr>
          <p:spPr bwMode="auto">
            <a:xfrm>
              <a:off x="8339363" y="681891"/>
              <a:ext cx="577472" cy="614344"/>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27" name="矩形 26">
              <a:extLst>
                <a:ext uri="{FF2B5EF4-FFF2-40B4-BE49-F238E27FC236}">
                  <a16:creationId xmlns:a16="http://schemas.microsoft.com/office/drawing/2014/main" id="{2BE42C9D-8FBB-4A6C-B870-014BED72C09F}"/>
                </a:ext>
              </a:extLst>
            </p:cNvPr>
            <p:cNvSpPr/>
            <p:nvPr/>
          </p:nvSpPr>
          <p:spPr>
            <a:xfrm>
              <a:off x="9071503" y="658282"/>
              <a:ext cx="45719" cy="4990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文本框 27">
              <a:extLst>
                <a:ext uri="{FF2B5EF4-FFF2-40B4-BE49-F238E27FC236}">
                  <a16:creationId xmlns:a16="http://schemas.microsoft.com/office/drawing/2014/main" id="{DBADEBA8-02F5-483C-A06D-236E0A2B858A}"/>
                </a:ext>
              </a:extLst>
            </p:cNvPr>
            <p:cNvSpPr txBox="1"/>
            <p:nvPr/>
          </p:nvSpPr>
          <p:spPr>
            <a:xfrm>
              <a:off x="9113620" y="551017"/>
              <a:ext cx="2552700" cy="695190"/>
            </a:xfrm>
            <a:prstGeom prst="rect">
              <a:avLst/>
            </a:prstGeom>
            <a:noFill/>
          </p:spPr>
          <p:txBody>
            <a:bodyPr wrap="square" rtlCol="0">
              <a:spAutoFit/>
            </a:bodyPr>
            <a:lstStyle/>
            <a:p>
              <a:r>
                <a:rPr lang="en-US" altLang="zh-CN" b="1" dirty="0">
                  <a:solidFill>
                    <a:schemeClr val="tx2"/>
                  </a:solidFill>
                  <a:cs typeface="+mn-ea"/>
                  <a:sym typeface="+mn-lt"/>
                </a:rPr>
                <a:t>PART-01</a:t>
              </a:r>
            </a:p>
            <a:p>
              <a:pPr>
                <a:lnSpc>
                  <a:spcPct val="150000"/>
                </a:lnSpc>
              </a:pPr>
              <a:r>
                <a:rPr lang="zh-CN" altLang="en-US" sz="1600" b="1" spc="600" dirty="0">
                  <a:cs typeface="+mn-ea"/>
                  <a:sym typeface="+mn-lt"/>
                </a:rPr>
                <a:t>选题背景</a:t>
              </a:r>
            </a:p>
          </p:txBody>
        </p:sp>
      </p:grpSp>
      <p:pic>
        <p:nvPicPr>
          <p:cNvPr id="4" name="音频 3">
            <a:hlinkClick r:id="" action="ppaction://media"/>
            <a:extLst>
              <a:ext uri="{FF2B5EF4-FFF2-40B4-BE49-F238E27FC236}">
                <a16:creationId xmlns:a16="http://schemas.microsoft.com/office/drawing/2014/main" id="{5E469091-D4F4-4F37-97C0-587D70CB07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ransition spd="slow" advClick="0" advTm="705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H</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727011"/>
            <a:chOff x="512473" y="2917882"/>
            <a:chExt cx="5165792" cy="1727011"/>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727011"/>
            </a:xfrm>
            <a:prstGeom prst="rect">
              <a:avLst/>
            </a:prstGeom>
            <a:noFill/>
          </p:spPr>
          <p:txBody>
            <a:bodyPr wrap="square" rtlCol="0">
              <a:spAutoFit/>
            </a:bodyPr>
            <a:lstStyle/>
            <a:p>
              <a:pPr algn="ctr"/>
              <a:r>
                <a:rPr lang="en-US" altLang="zh-CN" sz="4800" b="1" dirty="0">
                  <a:solidFill>
                    <a:schemeClr val="tx2"/>
                  </a:solidFill>
                  <a:cs typeface="+mn-ea"/>
                  <a:sym typeface="+mn-lt"/>
                </a:rPr>
                <a:t>PART-01</a:t>
              </a:r>
            </a:p>
            <a:p>
              <a:pPr algn="ctr">
                <a:lnSpc>
                  <a:spcPct val="150000"/>
                </a:lnSpc>
              </a:pPr>
              <a:r>
                <a:rPr lang="zh-CN" altLang="en-US" sz="4400" b="1" spc="600" dirty="0">
                  <a:cs typeface="+mn-ea"/>
                  <a:sym typeface="+mn-lt"/>
                </a:rPr>
                <a:t>选题背景</a:t>
              </a:r>
            </a:p>
          </p:txBody>
        </p:sp>
      </p:grpSp>
      <p:sp>
        <p:nvSpPr>
          <p:cNvPr id="10"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5" cstate="print"/>
            <a:srcRect/>
            <a:stretch>
              <a:fillRect l="-45000"/>
            </a:stretch>
          </a:blipFill>
          <a:ln>
            <a:noFill/>
          </a:ln>
        </p:spPr>
      </p:sp>
      <p:pic>
        <p:nvPicPr>
          <p:cNvPr id="9" name="音频 8">
            <a:hlinkClick r:id="" action="ppaction://media"/>
            <a:extLst>
              <a:ext uri="{FF2B5EF4-FFF2-40B4-BE49-F238E27FC236}">
                <a16:creationId xmlns:a16="http://schemas.microsoft.com/office/drawing/2014/main" id="{D031365A-CA1A-4623-AEA0-AC2293248A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5364">
        <p15:prstTrans prst="peelOff"/>
      </p:transition>
    </mc:Choice>
    <mc:Fallback>
      <p:transition spd="slow" advClick="0" advTm="53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algn="ctr"/>
              <a:endParaRPr>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algn="ctr"/>
              <a:endParaRPr>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DF94E0F-CA34-484C-ADE1-95415FD3B202}"/>
              </a:ext>
            </a:extLst>
          </p:cNvPr>
          <p:cNvSpPr txBox="1"/>
          <p:nvPr/>
        </p:nvSpPr>
        <p:spPr>
          <a:xfrm>
            <a:off x="2429622" y="3971034"/>
            <a:ext cx="7332754" cy="2862322"/>
          </a:xfrm>
          <a:prstGeom prst="rect">
            <a:avLst/>
          </a:prstGeom>
          <a:noFill/>
        </p:spPr>
        <p:txBody>
          <a:bodyPr wrap="square" rtlCol="0">
            <a:spAutoFit/>
          </a:bodyPr>
          <a:lstStyle/>
          <a:p>
            <a:r>
              <a:rPr lang="zh-CN" altLang="en-US" sz="2000" dirty="0"/>
              <a:t>智能家居是在互联网影响之下物联化的体现。智能家居通过物联网技术将家中的各种设备（如音视频设备、</a:t>
            </a:r>
            <a:r>
              <a:rPr lang="zh-CN" altLang="en-US" sz="2000" dirty="0">
                <a:hlinkClick r:id="rId7"/>
              </a:rPr>
              <a:t>照明系统</a:t>
            </a:r>
            <a:r>
              <a:rPr lang="zh-CN" altLang="en-US" sz="2000" dirty="0"/>
              <a:t>、窗帘控制、空调控制、</a:t>
            </a:r>
            <a:r>
              <a:rPr lang="zh-CN" altLang="en-US" sz="2000" dirty="0">
                <a:hlinkClick r:id="rId8"/>
              </a:rPr>
              <a:t>安防系统</a:t>
            </a:r>
            <a:r>
              <a:rPr lang="zh-CN" altLang="en-US" sz="2000" dirty="0"/>
              <a:t>、数字影院系统、</a:t>
            </a:r>
            <a:r>
              <a:rPr lang="zh-CN" altLang="en-US" sz="2000" dirty="0">
                <a:hlinkClick r:id="rId9"/>
              </a:rPr>
              <a:t>影音服务器</a:t>
            </a:r>
            <a:r>
              <a:rPr lang="zh-CN" altLang="en-US" sz="2000" dirty="0"/>
              <a:t>、</a:t>
            </a:r>
            <a:r>
              <a:rPr lang="zh-CN" altLang="en-US" sz="2000" dirty="0">
                <a:hlinkClick r:id="rId10"/>
              </a:rPr>
              <a:t>影柜</a:t>
            </a:r>
            <a:r>
              <a:rPr lang="zh-CN" altLang="en-US" sz="2000" dirty="0"/>
              <a:t>系统、网络家电等）连接到一起，提供家电控制、照明控制、电话远程控制、室内外遥控、防盗报警、</a:t>
            </a:r>
            <a:r>
              <a:rPr lang="zh-CN" altLang="en-US" sz="2000" dirty="0">
                <a:hlinkClick r:id="rId11"/>
              </a:rPr>
              <a:t>环境监测</a:t>
            </a:r>
            <a:r>
              <a:rPr lang="zh-CN" altLang="en-US" sz="2000" dirty="0"/>
              <a:t>、暖通控制、红外转发以及可编程定时控制等多种功能和手段。与普通家居相比，智能家居不仅具有传统的居住功能，兼备建筑、网络通信、信息家电、设备自动化，提供全方位的信息交互功能，甚至为各种能源费用节约资金。</a:t>
            </a:r>
          </a:p>
        </p:txBody>
      </p:sp>
      <p:sp>
        <p:nvSpPr>
          <p:cNvPr id="8" name="文本框 7">
            <a:extLst>
              <a:ext uri="{FF2B5EF4-FFF2-40B4-BE49-F238E27FC236}">
                <a16:creationId xmlns:a16="http://schemas.microsoft.com/office/drawing/2014/main" id="{1CA0F310-CDAA-4EFC-8D84-579D84B8DF2A}"/>
              </a:ext>
            </a:extLst>
          </p:cNvPr>
          <p:cNvSpPr txBox="1"/>
          <p:nvPr/>
        </p:nvSpPr>
        <p:spPr>
          <a:xfrm>
            <a:off x="2455333" y="1763749"/>
            <a:ext cx="7399867" cy="1323439"/>
          </a:xfrm>
          <a:prstGeom prst="rect">
            <a:avLst/>
          </a:prstGeom>
          <a:noFill/>
        </p:spPr>
        <p:txBody>
          <a:bodyPr wrap="square" rtlCol="0">
            <a:spAutoFit/>
          </a:bodyPr>
          <a:lstStyle/>
          <a:p>
            <a:r>
              <a:rPr lang="zh-CN" altLang="en-US" sz="2000" dirty="0"/>
              <a:t>智能家居作为一个新生产业，处于一个导入期与成长期的临界点，市场消费观念还未形成，但随着智能家居市场推广普及的进一步落实，培育起消费者的使用习惯，智能家居市场的消费潜力必然是巨大的，产业前景光明。</a:t>
            </a:r>
          </a:p>
        </p:txBody>
      </p:sp>
      <p:sp>
        <p:nvSpPr>
          <p:cNvPr id="30" name="ísḻíḑé">
            <a:extLst>
              <a:ext uri="{FF2B5EF4-FFF2-40B4-BE49-F238E27FC236}">
                <a16:creationId xmlns:a16="http://schemas.microsoft.com/office/drawing/2014/main" id="{17712207-3C9C-4302-BEC6-AD71A57136A9}"/>
              </a:ext>
            </a:extLst>
          </p:cNvPr>
          <p:cNvSpPr/>
          <p:nvPr/>
        </p:nvSpPr>
        <p:spPr>
          <a:xfrm>
            <a:off x="3470108" y="1138784"/>
            <a:ext cx="5251782" cy="369332"/>
          </a:xfrm>
          <a:prstGeom prst="rect">
            <a:avLst/>
          </a:prstGeom>
        </p:spPr>
        <p:txBody>
          <a:bodyPr wrap="none">
            <a:normAutofit fontScale="85000" lnSpcReduction="20000"/>
          </a:bodyPr>
          <a:lstStyle/>
          <a:p>
            <a:pPr algn="ctr">
              <a:lnSpc>
                <a:spcPct val="150000"/>
              </a:lnSpc>
            </a:pPr>
            <a:r>
              <a:rPr lang="zh-CN" altLang="en-US" b="1" spc="600" dirty="0">
                <a:cs typeface="+mn-ea"/>
                <a:sym typeface="+mn-lt"/>
              </a:rPr>
              <a:t>选题背景</a:t>
            </a:r>
          </a:p>
        </p:txBody>
      </p:sp>
      <p:sp>
        <p:nvSpPr>
          <p:cNvPr id="31" name="ísḻíḑé">
            <a:extLst>
              <a:ext uri="{FF2B5EF4-FFF2-40B4-BE49-F238E27FC236}">
                <a16:creationId xmlns:a16="http://schemas.microsoft.com/office/drawing/2014/main" id="{E7CE2CE9-CD24-42D0-BA16-5DDEE1AB6C93}"/>
              </a:ext>
            </a:extLst>
          </p:cNvPr>
          <p:cNvSpPr/>
          <p:nvPr/>
        </p:nvSpPr>
        <p:spPr>
          <a:xfrm>
            <a:off x="3647908" y="3342821"/>
            <a:ext cx="5251782" cy="369332"/>
          </a:xfrm>
          <a:prstGeom prst="rect">
            <a:avLst/>
          </a:prstGeom>
        </p:spPr>
        <p:txBody>
          <a:bodyPr wrap="none">
            <a:normAutofit fontScale="85000" lnSpcReduction="20000"/>
          </a:bodyPr>
          <a:lstStyle/>
          <a:p>
            <a:pPr algn="ctr">
              <a:lnSpc>
                <a:spcPct val="150000"/>
              </a:lnSpc>
            </a:pPr>
            <a:r>
              <a:rPr lang="zh-CN" altLang="en-US" b="1" spc="600" dirty="0">
                <a:cs typeface="+mn-ea"/>
                <a:sym typeface="+mn-lt"/>
              </a:rPr>
              <a:t>智能家居</a:t>
            </a:r>
          </a:p>
        </p:txBody>
      </p:sp>
      <p:pic>
        <p:nvPicPr>
          <p:cNvPr id="33" name="图片 32">
            <a:extLst>
              <a:ext uri="{FF2B5EF4-FFF2-40B4-BE49-F238E27FC236}">
                <a16:creationId xmlns:a16="http://schemas.microsoft.com/office/drawing/2014/main" id="{93A43E46-7840-4E4A-9BB1-85AD88216F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2294466" y="1049867"/>
            <a:ext cx="7721600" cy="5670714"/>
          </a:xfrm>
          <a:prstGeom prst="rect">
            <a:avLst/>
          </a:prstGeom>
        </p:spPr>
      </p:pic>
      <p:pic>
        <p:nvPicPr>
          <p:cNvPr id="4" name="音频 3">
            <a:hlinkClick r:id="" action="ppaction://media"/>
            <a:extLst>
              <a:ext uri="{FF2B5EF4-FFF2-40B4-BE49-F238E27FC236}">
                <a16:creationId xmlns:a16="http://schemas.microsoft.com/office/drawing/2014/main" id="{96C9AE41-C90D-4CF0-A85D-3B3D14AE3B95}"/>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9662413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75439">
        <p15:prstTrans prst="peelOff"/>
      </p:transition>
    </mc:Choice>
    <mc:Fallback>
      <p:transition spd="slow" advClick="0" advTm="754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514600" y="1255157"/>
            <a:ext cx="7399867" cy="5078313"/>
          </a:xfrm>
          <a:prstGeom prst="rect">
            <a:avLst/>
          </a:prstGeom>
          <a:noFill/>
        </p:spPr>
        <p:txBody>
          <a:bodyPr wrap="square" rtlCol="0">
            <a:spAutoFit/>
          </a:bodyPr>
          <a:lstStyle/>
          <a:p>
            <a:pPr lvl="0"/>
            <a:r>
              <a:rPr lang="zh-CN" altLang="en-US" dirty="0">
                <a:solidFill>
                  <a:prstClr val="black"/>
                </a:solidFill>
              </a:rPr>
              <a:t>       智能家居能发展到今天也是经历了一个循环渐进的历史过程。</a:t>
            </a:r>
          </a:p>
          <a:p>
            <a:pPr lvl="0"/>
            <a:r>
              <a:rPr lang="en-US" altLang="zh-CN" dirty="0">
                <a:solidFill>
                  <a:prstClr val="black"/>
                </a:solidFill>
              </a:rPr>
              <a:t>       1915</a:t>
            </a:r>
            <a:r>
              <a:rPr lang="zh-CN" altLang="en-US" dirty="0">
                <a:solidFill>
                  <a:prstClr val="black"/>
                </a:solidFill>
              </a:rPr>
              <a:t>年到</a:t>
            </a:r>
            <a:r>
              <a:rPr lang="en-US" altLang="zh-CN" dirty="0">
                <a:solidFill>
                  <a:prstClr val="black"/>
                </a:solidFill>
              </a:rPr>
              <a:t>1920</a:t>
            </a:r>
            <a:r>
              <a:rPr lang="zh-CN" altLang="en-US" dirty="0">
                <a:solidFill>
                  <a:prstClr val="black"/>
                </a:solidFill>
              </a:rPr>
              <a:t>年</a:t>
            </a:r>
            <a:r>
              <a:rPr lang="en-US" altLang="zh-CN" dirty="0">
                <a:solidFill>
                  <a:prstClr val="black"/>
                </a:solidFill>
              </a:rPr>
              <a:t>——</a:t>
            </a:r>
            <a:r>
              <a:rPr lang="zh-CN" altLang="en-US" dirty="0">
                <a:solidFill>
                  <a:prstClr val="black"/>
                </a:solidFill>
              </a:rPr>
              <a:t>家用机器的开始</a:t>
            </a:r>
          </a:p>
          <a:p>
            <a:pPr lvl="0"/>
            <a:r>
              <a:rPr lang="zh-CN" altLang="en-US" dirty="0">
                <a:solidFill>
                  <a:prstClr val="black"/>
                </a:solidFill>
              </a:rPr>
              <a:t>机器被引入家庭是为了帮助解决家庭劳动力日益短缺的问题</a:t>
            </a:r>
            <a:r>
              <a:rPr lang="en-US" altLang="zh-CN" dirty="0">
                <a:solidFill>
                  <a:prstClr val="black"/>
                </a:solidFill>
              </a:rPr>
              <a:t>(</a:t>
            </a:r>
            <a:r>
              <a:rPr lang="zh-CN" altLang="en-US" dirty="0">
                <a:solidFill>
                  <a:prstClr val="black"/>
                </a:solidFill>
              </a:rPr>
              <a:t>比如缝纫机、吸尘器、食品加工器</a:t>
            </a:r>
            <a:r>
              <a:rPr lang="en-US" altLang="zh-CN" dirty="0">
                <a:solidFill>
                  <a:prstClr val="black"/>
                </a:solidFill>
              </a:rPr>
              <a:t>)</a:t>
            </a:r>
            <a:r>
              <a:rPr lang="zh-CN" altLang="en-US" dirty="0">
                <a:solidFill>
                  <a:prstClr val="black"/>
                </a:solidFill>
              </a:rPr>
              <a:t>。广告界将这些电力机器称作是“电力春季大扫除”。这是在家庭里使用电力技术的第一个实例，电力机器在家居行业的前景由此打开。</a:t>
            </a:r>
          </a:p>
          <a:p>
            <a:pPr lvl="0"/>
            <a:r>
              <a:rPr lang="en-US" altLang="zh-CN" dirty="0">
                <a:solidFill>
                  <a:prstClr val="black"/>
                </a:solidFill>
              </a:rPr>
              <a:t>      1939</a:t>
            </a:r>
            <a:r>
              <a:rPr lang="zh-CN" altLang="en-US" dirty="0">
                <a:solidFill>
                  <a:prstClr val="black"/>
                </a:solidFill>
              </a:rPr>
              <a:t>年</a:t>
            </a:r>
            <a:r>
              <a:rPr lang="en-US" altLang="zh-CN" dirty="0">
                <a:solidFill>
                  <a:prstClr val="black"/>
                </a:solidFill>
              </a:rPr>
              <a:t>——</a:t>
            </a:r>
            <a:r>
              <a:rPr lang="zh-CN" altLang="en-US" dirty="0">
                <a:solidFill>
                  <a:prstClr val="black"/>
                </a:solidFill>
              </a:rPr>
              <a:t>预测智能家居的未来</a:t>
            </a:r>
          </a:p>
          <a:p>
            <a:pPr lvl="0"/>
            <a:r>
              <a:rPr lang="en-US" altLang="zh-CN" dirty="0">
                <a:solidFill>
                  <a:prstClr val="black"/>
                </a:solidFill>
              </a:rPr>
              <a:t>《</a:t>
            </a:r>
            <a:r>
              <a:rPr lang="zh-CN" altLang="en-US" dirty="0">
                <a:solidFill>
                  <a:prstClr val="black"/>
                </a:solidFill>
              </a:rPr>
              <a:t>大众机械</a:t>
            </a:r>
            <a:r>
              <a:rPr lang="en-US" altLang="zh-CN" dirty="0">
                <a:solidFill>
                  <a:prstClr val="black"/>
                </a:solidFill>
              </a:rPr>
              <a:t>》</a:t>
            </a:r>
            <a:r>
              <a:rPr lang="zh-CN" altLang="en-US" dirty="0">
                <a:solidFill>
                  <a:prstClr val="black"/>
                </a:solidFill>
              </a:rPr>
              <a:t>杂志中的“未来家电”这篇文章中所描绘的厨房装置是这样的：当你在做饭时，你还可以通过该装置接收到短波无线电频率，所以当你在做饭时，你还可以在第一时间里了解到新闻资讯。</a:t>
            </a:r>
          </a:p>
          <a:p>
            <a:pPr lvl="0"/>
            <a:r>
              <a:rPr lang="en-US" altLang="zh-CN" dirty="0">
                <a:solidFill>
                  <a:prstClr val="black"/>
                </a:solidFill>
              </a:rPr>
              <a:t>      19</a:t>
            </a:r>
            <a:r>
              <a:rPr lang="zh-CN" altLang="en-US" dirty="0">
                <a:solidFill>
                  <a:prstClr val="black"/>
                </a:solidFill>
              </a:rPr>
              <a:t>世纪</a:t>
            </a:r>
            <a:r>
              <a:rPr lang="en-US" altLang="zh-CN" dirty="0">
                <a:solidFill>
                  <a:prstClr val="black"/>
                </a:solidFill>
              </a:rPr>
              <a:t>70</a:t>
            </a:r>
            <a:r>
              <a:rPr lang="zh-CN" altLang="en-US" dirty="0">
                <a:solidFill>
                  <a:prstClr val="black"/>
                </a:solidFill>
              </a:rPr>
              <a:t>年代</a:t>
            </a:r>
            <a:r>
              <a:rPr lang="en-US" altLang="zh-CN" dirty="0">
                <a:solidFill>
                  <a:prstClr val="black"/>
                </a:solidFill>
              </a:rPr>
              <a:t>——</a:t>
            </a:r>
            <a:r>
              <a:rPr lang="zh-CN" altLang="en-US" dirty="0">
                <a:solidFill>
                  <a:prstClr val="black"/>
                </a:solidFill>
              </a:rPr>
              <a:t>自动化的开始</a:t>
            </a:r>
          </a:p>
          <a:p>
            <a:pPr lvl="0"/>
            <a:r>
              <a:rPr lang="en-US" altLang="zh-CN" dirty="0">
                <a:solidFill>
                  <a:prstClr val="black"/>
                </a:solidFill>
              </a:rPr>
              <a:t>X10</a:t>
            </a:r>
            <a:r>
              <a:rPr lang="zh-CN" altLang="en-US" dirty="0">
                <a:solidFill>
                  <a:prstClr val="black"/>
                </a:solidFill>
              </a:rPr>
              <a:t>是一个非常简单的系统，该系统是利用家里的电线在各类家用电器之间建立起一种联系。但是，由于这个系统是依靠电线完成的，就很容易受到电波干扰，实用性不是很强。</a:t>
            </a:r>
          </a:p>
          <a:p>
            <a:pPr lvl="0"/>
            <a:r>
              <a:rPr lang="en-US" altLang="zh-CN" dirty="0">
                <a:solidFill>
                  <a:prstClr val="black"/>
                </a:solidFill>
              </a:rPr>
              <a:t>       1984</a:t>
            </a:r>
            <a:r>
              <a:rPr lang="zh-CN" altLang="en-US" dirty="0">
                <a:solidFill>
                  <a:prstClr val="black"/>
                </a:solidFill>
              </a:rPr>
              <a:t>年</a:t>
            </a:r>
            <a:r>
              <a:rPr lang="en-US" altLang="zh-CN" dirty="0">
                <a:solidFill>
                  <a:prstClr val="black"/>
                </a:solidFill>
              </a:rPr>
              <a:t>——</a:t>
            </a:r>
            <a:r>
              <a:rPr lang="zh-CN" altLang="en-US" dirty="0">
                <a:solidFill>
                  <a:prstClr val="black"/>
                </a:solidFill>
              </a:rPr>
              <a:t>为智能家居的发展奠定基础</a:t>
            </a:r>
          </a:p>
          <a:p>
            <a:pPr lvl="0"/>
            <a:r>
              <a:rPr lang="zh-CN" altLang="en-US" dirty="0">
                <a:solidFill>
                  <a:prstClr val="black"/>
                </a:solidFill>
              </a:rPr>
              <a:t>美国建筑商协会成立了一个名为“智能家居”的特殊利益集团，他们提倡将科技和家居设计相结合的设计理念；有的人也把依照这种理念设计出来的建筑称作“电脑化建筑”</a:t>
            </a:r>
            <a:r>
              <a:rPr lang="en-US" altLang="zh-CN" dirty="0">
                <a:solidFill>
                  <a:prstClr val="black"/>
                </a:solidFill>
              </a:rPr>
              <a:t>——</a:t>
            </a:r>
            <a:r>
              <a:rPr lang="zh-CN" altLang="en-US" dirty="0">
                <a:solidFill>
                  <a:prstClr val="black"/>
                </a:solidFill>
              </a:rPr>
              <a:t>将计算机控制和建筑设计相结合。</a:t>
            </a:r>
          </a:p>
        </p:txBody>
      </p:sp>
      <p:sp>
        <p:nvSpPr>
          <p:cNvPr id="30" name="ísḻíḑé">
            <a:extLst>
              <a:ext uri="{FF2B5EF4-FFF2-40B4-BE49-F238E27FC236}">
                <a16:creationId xmlns:a16="http://schemas.microsoft.com/office/drawing/2014/main" id="{17712207-3C9C-4302-BEC6-AD71A57136A9}"/>
              </a:ext>
            </a:extLst>
          </p:cNvPr>
          <p:cNvSpPr/>
          <p:nvPr/>
        </p:nvSpPr>
        <p:spPr>
          <a:xfrm>
            <a:off x="3470109" y="885825"/>
            <a:ext cx="5251782" cy="369332"/>
          </a:xfrm>
          <a:prstGeom prst="rect">
            <a:avLst/>
          </a:prstGeom>
        </p:spPr>
        <p:txBody>
          <a:bodyPr wrap="none">
            <a:normAutofit fontScale="85000" lnSpcReduction="20000"/>
          </a:bodyPr>
          <a:lstStyle/>
          <a:p>
            <a:pPr lvl="0" algn="ctr">
              <a:lnSpc>
                <a:spcPct val="150000"/>
              </a:lnSpc>
            </a:pPr>
            <a:r>
              <a:rPr lang="zh-CN" altLang="en-US" b="1" spc="600" dirty="0">
                <a:solidFill>
                  <a:prstClr val="black"/>
                </a:solidFill>
                <a:cs typeface="+mn-ea"/>
                <a:sym typeface="+mn-lt"/>
              </a:rPr>
              <a:t>智能家居的发展</a:t>
            </a:r>
            <a:endParaRPr kumimoji="0" lang="zh-CN" altLang="en-US" sz="1800" b="1" i="0" u="none" strike="noStrike" kern="1200" cap="none" spc="600" normalizeH="0" baseline="0" noProof="0" dirty="0">
              <a:ln>
                <a:noFill/>
              </a:ln>
              <a:solidFill>
                <a:prstClr val="black"/>
              </a:solidFill>
              <a:effectLst/>
              <a:uLnTx/>
              <a:uFillTx/>
              <a:latin typeface="微软雅黑"/>
              <a:ea typeface="微软雅黑"/>
              <a:cs typeface="+mn-ea"/>
              <a:sym typeface="+mn-lt"/>
            </a:endParaRPr>
          </a:p>
        </p:txBody>
      </p:sp>
      <p:pic>
        <p:nvPicPr>
          <p:cNvPr id="2" name="音频 1">
            <a:hlinkClick r:id="" action="ppaction://media"/>
            <a:extLst>
              <a:ext uri="{FF2B5EF4-FFF2-40B4-BE49-F238E27FC236}">
                <a16:creationId xmlns:a16="http://schemas.microsoft.com/office/drawing/2014/main" id="{2E17A0AB-E1BD-4927-A77E-A1F8F96A591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548933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70542">
        <p15:prstTrans prst="peelOff"/>
      </p:transition>
    </mc:Choice>
    <mc:Fallback>
      <p:transition spd="slow" advClick="0" advTm="705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514600" y="1255157"/>
            <a:ext cx="7399867" cy="5262979"/>
          </a:xfrm>
          <a:prstGeom prst="rect">
            <a:avLst/>
          </a:prstGeom>
          <a:noFill/>
        </p:spPr>
        <p:txBody>
          <a:bodyPr wrap="square" rtlCol="0">
            <a:spAutoFit/>
          </a:bodyPr>
          <a:lstStyle/>
          <a:p>
            <a:pPr lvl="0"/>
            <a:r>
              <a:rPr lang="zh-CN" altLang="en-US" sz="1600" dirty="0">
                <a:solidFill>
                  <a:prstClr val="black"/>
                </a:solidFill>
              </a:rPr>
              <a:t>       最出名的智能家居要算比尔盖茨的豪宅了。他在</a:t>
            </a:r>
            <a:r>
              <a:rPr lang="en-US" altLang="zh-CN" sz="1600" dirty="0">
                <a:solidFill>
                  <a:prstClr val="black"/>
                </a:solidFill>
              </a:rPr>
              <a:t>《</a:t>
            </a:r>
            <a:r>
              <a:rPr lang="zh-CN" altLang="en-US" sz="1600" dirty="0">
                <a:solidFill>
                  <a:prstClr val="black"/>
                </a:solidFill>
              </a:rPr>
              <a:t>未来之路</a:t>
            </a:r>
            <a:r>
              <a:rPr lang="en-US" altLang="zh-CN" sz="1600" dirty="0">
                <a:solidFill>
                  <a:prstClr val="black"/>
                </a:solidFill>
              </a:rPr>
              <a:t>》</a:t>
            </a:r>
            <a:r>
              <a:rPr lang="zh-CN" altLang="en-US" sz="1600" dirty="0">
                <a:solidFill>
                  <a:prstClr val="black"/>
                </a:solidFill>
              </a:rPr>
              <a:t>一书中大篇幅的描述了他在华盛顿湖修建的豪宅，在他的设计畅想中描述到住宅是由“硅片和软件建筑而成的”，还要利用当时的尖端科技技术作为辅助。</a:t>
            </a:r>
          </a:p>
          <a:p>
            <a:pPr lvl="0"/>
            <a:r>
              <a:rPr lang="zh-CN" altLang="en-US" sz="1600" dirty="0">
                <a:solidFill>
                  <a:prstClr val="black"/>
                </a:solidFill>
              </a:rPr>
              <a:t>历时</a:t>
            </a:r>
            <a:r>
              <a:rPr lang="en-US" altLang="zh-CN" sz="1600" dirty="0">
                <a:solidFill>
                  <a:prstClr val="black"/>
                </a:solidFill>
              </a:rPr>
              <a:t>7</a:t>
            </a:r>
            <a:r>
              <a:rPr lang="zh-CN" altLang="en-US" sz="1600" dirty="0">
                <a:solidFill>
                  <a:prstClr val="black"/>
                </a:solidFill>
              </a:rPr>
              <a:t>年的建设，比尔盖茨终于按照他脑海中对于智能家居的构想建造而成。他的豪宅完全是按照智能住宅的概念所建造，不仅具备高速上网的专线，所有的门窗、灯具、电器都能通过计算机操作控制，而且还有一个高性能的服务器作为管理整个系统的后台。</a:t>
            </a:r>
          </a:p>
          <a:p>
            <a:pPr lvl="0"/>
            <a:r>
              <a:rPr lang="zh-CN" altLang="en-US" sz="1600" dirty="0">
                <a:solidFill>
                  <a:prstClr val="black"/>
                </a:solidFill>
              </a:rPr>
              <a:t>       世界上第一幢智能建筑是在</a:t>
            </a:r>
            <a:r>
              <a:rPr lang="en-US" altLang="zh-CN" sz="1600" dirty="0">
                <a:solidFill>
                  <a:prstClr val="black"/>
                </a:solidFill>
              </a:rPr>
              <a:t>1984</a:t>
            </a:r>
            <a:r>
              <a:rPr lang="zh-CN" altLang="en-US" sz="1600" dirty="0">
                <a:solidFill>
                  <a:prstClr val="black"/>
                </a:solidFill>
              </a:rPr>
              <a:t>年的美国康涅迪格州出现，当时只是在一定程度上对其进行了改造。采用了计算机系统对整栋大楼的空调、电梯、照明等设备进行了监测和控制，且提供了电子邮件、语音通信、情报资料等方面的信息化服务。</a:t>
            </a:r>
          </a:p>
          <a:p>
            <a:pPr lvl="0"/>
            <a:r>
              <a:rPr lang="zh-CN" altLang="en-US" sz="1600" dirty="0">
                <a:solidFill>
                  <a:prstClr val="black"/>
                </a:solidFill>
              </a:rPr>
              <a:t>       此后其他国家也先后效仿，加拿大、澳大利亚以及其他东南亚等经济技术比较发达的国家，先后也提出了各种智能家居的解决方案。智能家居在美国、德国、新加坡、日本等国家都有广泛应用。</a:t>
            </a:r>
          </a:p>
          <a:p>
            <a:pPr lvl="0"/>
            <a:r>
              <a:rPr lang="zh-CN" altLang="en-US" sz="1600" dirty="0">
                <a:solidFill>
                  <a:prstClr val="black"/>
                </a:solidFill>
              </a:rPr>
              <a:t>       在</a:t>
            </a:r>
            <a:r>
              <a:rPr lang="en-US" altLang="zh-CN" sz="1600" dirty="0">
                <a:solidFill>
                  <a:prstClr val="black"/>
                </a:solidFill>
              </a:rPr>
              <a:t>1998</a:t>
            </a:r>
            <a:r>
              <a:rPr lang="zh-CN" altLang="en-US" sz="1600" dirty="0">
                <a:solidFill>
                  <a:prstClr val="black"/>
                </a:solidFill>
              </a:rPr>
              <a:t>年</a:t>
            </a:r>
            <a:r>
              <a:rPr lang="en-US" altLang="zh-CN" sz="1600" dirty="0">
                <a:solidFill>
                  <a:prstClr val="black"/>
                </a:solidFill>
              </a:rPr>
              <a:t>5</a:t>
            </a:r>
            <a:r>
              <a:rPr lang="zh-CN" altLang="en-US" sz="1600" dirty="0">
                <a:solidFill>
                  <a:prstClr val="black"/>
                </a:solidFill>
              </a:rPr>
              <a:t>月，新加坡举办的</a:t>
            </a:r>
            <a:r>
              <a:rPr lang="en-US" altLang="zh-CN" sz="1600" dirty="0">
                <a:solidFill>
                  <a:prstClr val="black"/>
                </a:solidFill>
              </a:rPr>
              <a:t>98</a:t>
            </a:r>
            <a:r>
              <a:rPr lang="zh-CN" altLang="en-US" sz="1600" dirty="0">
                <a:solidFill>
                  <a:prstClr val="black"/>
                </a:solidFill>
              </a:rPr>
              <a:t>亚洲家庭电器与电子消费品国际展览会上，通过在展会上模拟“未来之家”，正式推出了新加坡式的家庭智能化系统。</a:t>
            </a:r>
          </a:p>
          <a:p>
            <a:pPr lvl="0"/>
            <a:r>
              <a:rPr lang="zh-CN" altLang="en-US" sz="1600" dirty="0">
                <a:solidFill>
                  <a:prstClr val="black"/>
                </a:solidFill>
              </a:rPr>
              <a:t>该系统包括了三表抄送功能、安防报警功能、可视对讲功能、监控中心功能、家电控制功能、有线电视接入功能、电话接入功能、住户信息留言功能、家庭智能控制面板、宽带接入和系统软件控制等功能。</a:t>
            </a:r>
          </a:p>
          <a:p>
            <a:pPr lvl="0"/>
            <a:r>
              <a:rPr lang="zh-CN" altLang="en-US" sz="1600" dirty="0">
                <a:solidFill>
                  <a:prstClr val="black"/>
                </a:solidFill>
              </a:rPr>
              <a:t>       目前在新加坡也有近</a:t>
            </a:r>
            <a:r>
              <a:rPr lang="en-US" altLang="zh-CN" sz="1600" dirty="0">
                <a:solidFill>
                  <a:prstClr val="black"/>
                </a:solidFill>
              </a:rPr>
              <a:t>30</a:t>
            </a:r>
            <a:r>
              <a:rPr lang="zh-CN" altLang="en-US" sz="1600" dirty="0">
                <a:solidFill>
                  <a:prstClr val="black"/>
                </a:solidFill>
              </a:rPr>
              <a:t>个住宅小区近</a:t>
            </a:r>
            <a:r>
              <a:rPr lang="en-US" altLang="zh-CN" sz="1600" dirty="0">
                <a:solidFill>
                  <a:prstClr val="black"/>
                </a:solidFill>
              </a:rPr>
              <a:t>5000</a:t>
            </a:r>
            <a:r>
              <a:rPr lang="zh-CN" altLang="en-US" sz="1600" dirty="0">
                <a:solidFill>
                  <a:prstClr val="black"/>
                </a:solidFill>
              </a:rPr>
              <a:t>户的家庭都采用了这套家庭智能化系统，美国也有近四万户家庭也采用了这套家庭智能化系统。</a:t>
            </a:r>
          </a:p>
        </p:txBody>
      </p:sp>
      <p:sp>
        <p:nvSpPr>
          <p:cNvPr id="30" name="ísḻíḑé">
            <a:extLst>
              <a:ext uri="{FF2B5EF4-FFF2-40B4-BE49-F238E27FC236}">
                <a16:creationId xmlns:a16="http://schemas.microsoft.com/office/drawing/2014/main" id="{17712207-3C9C-4302-BEC6-AD71A57136A9}"/>
              </a:ext>
            </a:extLst>
          </p:cNvPr>
          <p:cNvSpPr/>
          <p:nvPr/>
        </p:nvSpPr>
        <p:spPr>
          <a:xfrm>
            <a:off x="3470109" y="885825"/>
            <a:ext cx="5251782" cy="369332"/>
          </a:xfrm>
          <a:prstGeom prst="rect">
            <a:avLst/>
          </a:prstGeom>
        </p:spPr>
        <p:txBody>
          <a:bodyPr wrap="none">
            <a:normAutofit fontScale="85000" lnSpcReduction="20000"/>
          </a:bodyPr>
          <a:lstStyle/>
          <a:p>
            <a:pPr lvl="0" algn="ctr">
              <a:lnSpc>
                <a:spcPct val="150000"/>
              </a:lnSpc>
            </a:pPr>
            <a:r>
              <a:rPr lang="zh-CN" altLang="en-US" b="1" spc="600" dirty="0">
                <a:solidFill>
                  <a:prstClr val="black"/>
                </a:solidFill>
                <a:cs typeface="+mn-ea"/>
                <a:sym typeface="+mn-lt"/>
              </a:rPr>
              <a:t>智能家居的引进</a:t>
            </a:r>
            <a:endParaRPr kumimoji="0" lang="zh-CN" altLang="en-US" sz="1800" b="1" i="0" u="none" strike="noStrike" kern="1200" cap="none" spc="600" normalizeH="0" baseline="0" noProof="0" dirty="0">
              <a:ln>
                <a:noFill/>
              </a:ln>
              <a:solidFill>
                <a:prstClr val="black"/>
              </a:solidFill>
              <a:effectLst/>
              <a:uLnTx/>
              <a:uFillTx/>
              <a:latin typeface="微软雅黑"/>
              <a:ea typeface="微软雅黑"/>
              <a:cs typeface="+mn-ea"/>
              <a:sym typeface="+mn-lt"/>
            </a:endParaRPr>
          </a:p>
        </p:txBody>
      </p:sp>
      <p:pic>
        <p:nvPicPr>
          <p:cNvPr id="2" name="音频 1">
            <a:hlinkClick r:id="" action="ppaction://media"/>
            <a:extLst>
              <a:ext uri="{FF2B5EF4-FFF2-40B4-BE49-F238E27FC236}">
                <a16:creationId xmlns:a16="http://schemas.microsoft.com/office/drawing/2014/main" id="{C20C13DA-18F7-4850-8707-749C2699F33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313174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43799">
        <p15:prstTrans prst="peelOff"/>
      </p:transition>
    </mc:Choice>
    <mc:Fallback>
      <p:transition spd="slow" advClick="0" advTm="437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514600" y="1255157"/>
            <a:ext cx="7399867" cy="3293209"/>
          </a:xfrm>
          <a:prstGeom prst="rect">
            <a:avLst/>
          </a:prstGeom>
          <a:noFill/>
        </p:spPr>
        <p:txBody>
          <a:bodyPr wrap="square" rtlCol="0">
            <a:spAutoFit/>
          </a:bodyPr>
          <a:lstStyle/>
          <a:p>
            <a:pPr lvl="0"/>
            <a:r>
              <a:rPr lang="zh-CN" altLang="en-US" sz="1600" dirty="0">
                <a:solidFill>
                  <a:prstClr val="black"/>
                </a:solidFill>
              </a:rPr>
              <a:t>      智能家居一开始应用于私人豪宅，其高昂的价格让普通家庭望而却步。但是随着现代技术不断的更迭更新，秉承着科技为生活服务为广大人民服务的理念，智能家居也已经开始变得普遍化。</a:t>
            </a:r>
          </a:p>
          <a:p>
            <a:pPr lvl="0"/>
            <a:r>
              <a:rPr lang="zh-CN" altLang="en-US" sz="1600" dirty="0">
                <a:solidFill>
                  <a:prstClr val="black"/>
                </a:solidFill>
              </a:rPr>
              <a:t>       智能家居发展到现在可以分为四大阶段：第一代手机操控、第二代场景联动、第三代语音交互、第四代人工智能。</a:t>
            </a:r>
          </a:p>
          <a:p>
            <a:pPr lvl="0"/>
            <a:r>
              <a:rPr lang="zh-CN" altLang="en-US" sz="1600" dirty="0">
                <a:solidFill>
                  <a:prstClr val="black"/>
                </a:solidFill>
              </a:rPr>
              <a:t>       智能家居的未来，是在技术研究发展的基础下，将价格不断拉低，成为普通大众能够承担起得智能家居。</a:t>
            </a:r>
          </a:p>
          <a:p>
            <a:pPr lvl="0"/>
            <a:r>
              <a:rPr lang="zh-CN" altLang="en-US" sz="1600" dirty="0">
                <a:solidFill>
                  <a:prstClr val="black"/>
                </a:solidFill>
              </a:rPr>
              <a:t>       消费者在选择智能家居时，往往会受到很多因素的影响。比如它的成本、便捷性、娱乐性、实用性、安全性等方面，是否能有效的提升家庭资源的利用以及减少家庭资源的浪费。但是阻碍智能家居发展的是智能家居设备之间的互操作性和越来越多的无线协议，要想实现设备之间关联性，就必须要有稳定可靠的无线协议作为物联网基础设施的重要支柱。</a:t>
            </a:r>
          </a:p>
          <a:p>
            <a:pPr lvl="0"/>
            <a:endParaRPr lang="zh-CN" altLang="en-US" sz="1600" dirty="0">
              <a:solidFill>
                <a:prstClr val="black"/>
              </a:solidFill>
            </a:endParaRPr>
          </a:p>
        </p:txBody>
      </p:sp>
      <p:sp>
        <p:nvSpPr>
          <p:cNvPr id="30" name="ísḻíḑé">
            <a:extLst>
              <a:ext uri="{FF2B5EF4-FFF2-40B4-BE49-F238E27FC236}">
                <a16:creationId xmlns:a16="http://schemas.microsoft.com/office/drawing/2014/main" id="{17712207-3C9C-4302-BEC6-AD71A57136A9}"/>
              </a:ext>
            </a:extLst>
          </p:cNvPr>
          <p:cNvSpPr/>
          <p:nvPr/>
        </p:nvSpPr>
        <p:spPr>
          <a:xfrm>
            <a:off x="3470109" y="885825"/>
            <a:ext cx="5251782" cy="369332"/>
          </a:xfrm>
          <a:prstGeom prst="rect">
            <a:avLst/>
          </a:prstGeom>
        </p:spPr>
        <p:txBody>
          <a:bodyPr wrap="none">
            <a:normAutofit fontScale="85000" lnSpcReduction="20000"/>
          </a:bodyPr>
          <a:lstStyle/>
          <a:p>
            <a:pPr lvl="0" algn="ctr">
              <a:lnSpc>
                <a:spcPct val="150000"/>
              </a:lnSpc>
            </a:pPr>
            <a:r>
              <a:rPr lang="zh-CN" altLang="en-US" b="1" spc="600" dirty="0">
                <a:solidFill>
                  <a:prstClr val="black"/>
                </a:solidFill>
                <a:cs typeface="+mn-ea"/>
                <a:sym typeface="+mn-lt"/>
              </a:rPr>
              <a:t>智能家居的不足</a:t>
            </a:r>
            <a:endParaRPr kumimoji="0" lang="zh-CN" altLang="en-US" sz="1800" b="1" i="0" u="none" strike="noStrike" kern="1200" cap="none" spc="600" normalizeH="0" baseline="0" noProof="0" dirty="0">
              <a:ln>
                <a:noFill/>
              </a:ln>
              <a:solidFill>
                <a:prstClr val="black"/>
              </a:solidFill>
              <a:effectLst/>
              <a:uLnTx/>
              <a:uFillTx/>
              <a:latin typeface="微软雅黑"/>
              <a:ea typeface="微软雅黑"/>
              <a:cs typeface="+mn-ea"/>
              <a:sym typeface="+mn-lt"/>
            </a:endParaRPr>
          </a:p>
        </p:txBody>
      </p:sp>
      <p:pic>
        <p:nvPicPr>
          <p:cNvPr id="2" name="音频 1">
            <a:hlinkClick r:id="" action="ppaction://media"/>
            <a:extLst>
              <a:ext uri="{FF2B5EF4-FFF2-40B4-BE49-F238E27FC236}">
                <a16:creationId xmlns:a16="http://schemas.microsoft.com/office/drawing/2014/main" id="{0C782B90-EFDE-4903-A4AC-E4C0F20822A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617917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65310">
        <p15:prstTrans prst="peelOff"/>
      </p:transition>
    </mc:Choice>
    <mc:Fallback>
      <p:transition spd="slow" advClick="0" advTm="653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514600" y="1255157"/>
            <a:ext cx="7399867" cy="4524315"/>
          </a:xfrm>
          <a:prstGeom prst="rect">
            <a:avLst/>
          </a:prstGeom>
          <a:noFill/>
        </p:spPr>
        <p:txBody>
          <a:bodyPr wrap="square" rtlCol="0">
            <a:spAutoFit/>
          </a:bodyPr>
          <a:lstStyle/>
          <a:p>
            <a:pPr lvl="0"/>
            <a:r>
              <a:rPr lang="zh-CN" altLang="en-US" sz="1600" dirty="0">
                <a:solidFill>
                  <a:prstClr val="black"/>
                </a:solidFill>
              </a:rPr>
              <a:t>智能家居的早期技术包括三大主流：</a:t>
            </a:r>
          </a:p>
          <a:p>
            <a:pPr lvl="0"/>
            <a:r>
              <a:rPr lang="zh-CN" altLang="en-US" sz="1600" dirty="0">
                <a:solidFill>
                  <a:prstClr val="black"/>
                </a:solidFill>
              </a:rPr>
              <a:t>①总线技术类：总线技术的主要特点是所有设备通信与控制都集中在一条总线上，是一种全分布式智能控制网络技术，其产品模块具有双向通信能力，以及互操作性和互换性，其控制部件都可以编程总线技术类产品比较适合于楼宇智能化以及小区智能化等大区域范围的控制，但一般设置安装比较复杂，造价较高，工期较长，只适用新装修用户。</a:t>
            </a:r>
          </a:p>
          <a:p>
            <a:pPr lvl="0"/>
            <a:r>
              <a:rPr lang="zh-CN" altLang="en-US" sz="1600" dirty="0">
                <a:solidFill>
                  <a:prstClr val="black"/>
                </a:solidFill>
              </a:rPr>
              <a:t>②无线通信技术类：无线通信技术众多，已经成功应用在智能家居领域的无线通信技术方案主要包括：射频技术、</a:t>
            </a:r>
            <a:r>
              <a:rPr lang="en-US" altLang="zh-CN" sz="1600" dirty="0">
                <a:solidFill>
                  <a:prstClr val="black"/>
                </a:solidFill>
              </a:rPr>
              <a:t>VESP</a:t>
            </a:r>
            <a:r>
              <a:rPr lang="zh-CN" altLang="en-US" sz="1600" dirty="0">
                <a:solidFill>
                  <a:prstClr val="black"/>
                </a:solidFill>
              </a:rPr>
              <a:t>协议、</a:t>
            </a:r>
            <a:r>
              <a:rPr lang="en-US" altLang="zh-CN" sz="1600" dirty="0">
                <a:solidFill>
                  <a:prstClr val="black"/>
                </a:solidFill>
              </a:rPr>
              <a:t>IrDA</a:t>
            </a:r>
            <a:r>
              <a:rPr lang="zh-CN" altLang="en-US" sz="1600" dirty="0">
                <a:solidFill>
                  <a:prstClr val="black"/>
                </a:solidFill>
              </a:rPr>
              <a:t>红外线技术、</a:t>
            </a:r>
            <a:r>
              <a:rPr lang="en-US" altLang="zh-CN" sz="1600" dirty="0" err="1">
                <a:solidFill>
                  <a:prstClr val="black"/>
                </a:solidFill>
              </a:rPr>
              <a:t>HomeRF</a:t>
            </a:r>
            <a:r>
              <a:rPr lang="en-US" altLang="zh-CN" sz="1600" dirty="0">
                <a:solidFill>
                  <a:prstClr val="black"/>
                </a:solidFill>
              </a:rPr>
              <a:t> </a:t>
            </a:r>
            <a:r>
              <a:rPr lang="zh-CN" altLang="en-US" sz="1600" dirty="0">
                <a:solidFill>
                  <a:prstClr val="black"/>
                </a:solidFill>
              </a:rPr>
              <a:t>协议、</a:t>
            </a:r>
            <a:r>
              <a:rPr lang="en-US" altLang="zh-CN" sz="1600" dirty="0">
                <a:solidFill>
                  <a:prstClr val="black"/>
                </a:solidFill>
              </a:rPr>
              <a:t>Zigbee</a:t>
            </a:r>
            <a:r>
              <a:rPr lang="zh-CN" altLang="en-US" sz="1600" dirty="0">
                <a:solidFill>
                  <a:prstClr val="black"/>
                </a:solidFill>
              </a:rPr>
              <a:t>标准、</a:t>
            </a:r>
            <a:r>
              <a:rPr lang="en-US" altLang="zh-CN" sz="1600" dirty="0">
                <a:solidFill>
                  <a:prstClr val="black"/>
                </a:solidFill>
              </a:rPr>
              <a:t>Z-Wave </a:t>
            </a:r>
            <a:r>
              <a:rPr lang="zh-CN" altLang="en-US" sz="1600" dirty="0">
                <a:solidFill>
                  <a:prstClr val="black"/>
                </a:solidFill>
              </a:rPr>
              <a:t>标准、</a:t>
            </a:r>
            <a:r>
              <a:rPr lang="en-US" altLang="zh-CN" sz="1600" dirty="0">
                <a:solidFill>
                  <a:prstClr val="black"/>
                </a:solidFill>
              </a:rPr>
              <a:t>Z-world </a:t>
            </a:r>
            <a:r>
              <a:rPr lang="zh-CN" altLang="en-US" sz="1600" dirty="0">
                <a:solidFill>
                  <a:prstClr val="black"/>
                </a:solidFill>
              </a:rPr>
              <a:t>标准、</a:t>
            </a:r>
            <a:r>
              <a:rPr lang="en-US" altLang="zh-CN" sz="1600" dirty="0">
                <a:solidFill>
                  <a:prstClr val="black"/>
                </a:solidFill>
              </a:rPr>
              <a:t>X2D </a:t>
            </a:r>
            <a:r>
              <a:rPr lang="zh-CN" altLang="en-US" sz="1600" dirty="0">
                <a:solidFill>
                  <a:prstClr val="black"/>
                </a:solidFill>
              </a:rPr>
              <a:t>技术等。无线技术方案的主要优势在于无需重新布线，安装方便灵活，而且根据需求可以随时扩展或改装，可以适用于新装修用户和已装用户。</a:t>
            </a:r>
          </a:p>
          <a:p>
            <a:pPr lvl="0"/>
            <a:r>
              <a:rPr lang="zh-CN" altLang="en-US" sz="1600" dirty="0">
                <a:solidFill>
                  <a:prstClr val="black"/>
                </a:solidFill>
              </a:rPr>
              <a:t>③电力线载波通信技术：电力线载波通信技术充分利用现有的电网，两端加以调制解调器，直接以</a:t>
            </a:r>
            <a:r>
              <a:rPr lang="en-US" altLang="zh-CN" sz="1600" dirty="0">
                <a:solidFill>
                  <a:prstClr val="black"/>
                </a:solidFill>
              </a:rPr>
              <a:t>50Hz </a:t>
            </a:r>
            <a:r>
              <a:rPr lang="zh-CN" altLang="en-US" sz="1600" dirty="0">
                <a:solidFill>
                  <a:prstClr val="black"/>
                </a:solidFill>
              </a:rPr>
              <a:t>交流电为载波，再以数百</a:t>
            </a:r>
            <a:r>
              <a:rPr lang="en-US" altLang="zh-CN" sz="1600" dirty="0" err="1">
                <a:solidFill>
                  <a:prstClr val="black"/>
                </a:solidFill>
              </a:rPr>
              <a:t>KHz</a:t>
            </a:r>
            <a:r>
              <a:rPr lang="en-US" altLang="zh-CN" sz="1600" dirty="0">
                <a:solidFill>
                  <a:prstClr val="black"/>
                </a:solidFill>
              </a:rPr>
              <a:t> </a:t>
            </a:r>
            <a:r>
              <a:rPr lang="zh-CN" altLang="en-US" sz="1600" dirty="0">
                <a:solidFill>
                  <a:prstClr val="black"/>
                </a:solidFill>
              </a:rPr>
              <a:t>的脉冲为调制信号，进行信号的传输与控制。</a:t>
            </a:r>
          </a:p>
          <a:p>
            <a:pPr lvl="0"/>
            <a:r>
              <a:rPr lang="zh-CN" altLang="en-US" sz="1600" dirty="0">
                <a:solidFill>
                  <a:prstClr val="black"/>
                </a:solidFill>
              </a:rPr>
              <a:t>        随着现代智能家居越来越受欢迎，相应的功能和协议也越来越多。工程师、开发人员以及制造商都在想方设法创造他们认为最佳用户体验的产品，但是每个人对于智能家居的功能要求不一，需求的多样化导致标准无法统一。</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0" name="ísḻíḑé">
            <a:extLst>
              <a:ext uri="{FF2B5EF4-FFF2-40B4-BE49-F238E27FC236}">
                <a16:creationId xmlns:a16="http://schemas.microsoft.com/office/drawing/2014/main" id="{17712207-3C9C-4302-BEC6-AD71A57136A9}"/>
              </a:ext>
            </a:extLst>
          </p:cNvPr>
          <p:cNvSpPr/>
          <p:nvPr/>
        </p:nvSpPr>
        <p:spPr>
          <a:xfrm>
            <a:off x="3470109" y="885825"/>
            <a:ext cx="5251782" cy="369332"/>
          </a:xfrm>
          <a:prstGeom prst="rect">
            <a:avLst/>
          </a:prstGeom>
        </p:spPr>
        <p:txBody>
          <a:bodyPr wrap="none">
            <a:normAutofit fontScale="85000" lnSpcReduction="20000"/>
          </a:bodyPr>
          <a:lstStyle/>
          <a:p>
            <a:pPr lvl="0" algn="ctr">
              <a:lnSpc>
                <a:spcPct val="150000"/>
              </a:lnSpc>
            </a:pPr>
            <a:r>
              <a:rPr lang="zh-CN" altLang="en-US" b="1" spc="600" dirty="0">
                <a:solidFill>
                  <a:prstClr val="black"/>
                </a:solidFill>
                <a:cs typeface="+mn-ea"/>
                <a:sym typeface="+mn-lt"/>
              </a:rPr>
              <a:t>智能家居的核心主流技术</a:t>
            </a:r>
            <a:endParaRPr kumimoji="0" lang="zh-CN" altLang="en-US" sz="1800" b="1" i="0" u="none" strike="noStrike" kern="1200" cap="none" spc="600" normalizeH="0" baseline="0" noProof="0" dirty="0">
              <a:ln>
                <a:noFill/>
              </a:ln>
              <a:solidFill>
                <a:prstClr val="black"/>
              </a:solidFill>
              <a:effectLst/>
              <a:uLnTx/>
              <a:uFillTx/>
              <a:latin typeface="微软雅黑"/>
              <a:ea typeface="微软雅黑"/>
              <a:cs typeface="+mn-ea"/>
              <a:sym typeface="+mn-lt"/>
            </a:endParaRPr>
          </a:p>
        </p:txBody>
      </p:sp>
      <p:pic>
        <p:nvPicPr>
          <p:cNvPr id="2" name="音频 1">
            <a:hlinkClick r:id="" action="ppaction://media"/>
            <a:extLst>
              <a:ext uri="{FF2B5EF4-FFF2-40B4-BE49-F238E27FC236}">
                <a16:creationId xmlns:a16="http://schemas.microsoft.com/office/drawing/2014/main" id="{1ADFF6E0-961B-43C3-B961-367EABAE0A5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840813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31118">
        <p15:prstTrans prst="peelOff"/>
      </p:transition>
    </mc:Choice>
    <mc:Fallback>
      <p:transition spd="slow" advClick="0" advTm="311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48"/>
</p:tagLst>
</file>

<file path=ppt/tags/tag10.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11.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12.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13.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14.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15.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2.xml><?xml version="1.0" encoding="utf-8"?>
<p:tagLst xmlns:a="http://schemas.openxmlformats.org/drawingml/2006/main" xmlns:r="http://schemas.openxmlformats.org/officeDocument/2006/relationships" xmlns:p="http://schemas.openxmlformats.org/presentationml/2006/main">
  <p:tag name="TIMING" val="|72.5"/>
</p:tagLst>
</file>

<file path=ppt/tags/tag3.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4.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5.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6.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7.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8.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9.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292C33"/>
      </a:dk2>
      <a:lt2>
        <a:srgbClr val="A4947D"/>
      </a:lt2>
      <a:accent1>
        <a:srgbClr val="292C33"/>
      </a:accent1>
      <a:accent2>
        <a:srgbClr val="A4947D"/>
      </a:accent2>
      <a:accent3>
        <a:srgbClr val="292C33"/>
      </a:accent3>
      <a:accent4>
        <a:srgbClr val="A4947D"/>
      </a:accent4>
      <a:accent5>
        <a:srgbClr val="292C33"/>
      </a:accent5>
      <a:accent6>
        <a:srgbClr val="A4947D"/>
      </a:accent6>
      <a:hlink>
        <a:srgbClr val="292C33"/>
      </a:hlink>
      <a:folHlink>
        <a:srgbClr val="A4947D"/>
      </a:folHlink>
    </a:clrScheme>
    <a:fontScheme name="u1fugbb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TotalTime>
  <Words>2546</Words>
  <Application>Microsoft Office PowerPoint</Application>
  <PresentationFormat>宽屏</PresentationFormat>
  <Paragraphs>184</Paragraphs>
  <Slides>25</Slides>
  <Notes>22</Notes>
  <HiddenSlides>0</HiddenSlides>
  <MMClips>25</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25</vt:i4>
      </vt:variant>
    </vt:vector>
  </HeadingPairs>
  <TitlesOfParts>
    <vt:vector size="33" baseType="lpstr">
      <vt:lpstr>Arial Unicode MS</vt:lpstr>
      <vt:lpstr>等线</vt:lpstr>
      <vt:lpstr>微软雅黑</vt:lpstr>
      <vt:lpstr>微软雅黑 Light</vt:lpstr>
      <vt:lpstr>Arial</vt:lpstr>
      <vt:lpstr>Calibri</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商务48</dc:title>
  <dc:creator>Chiu-z</dc:creator>
  <cp:lastModifiedBy>展峰 黄</cp:lastModifiedBy>
  <cp:revision>89</cp:revision>
  <dcterms:created xsi:type="dcterms:W3CDTF">2017-11-24T13:02:00Z</dcterms:created>
  <dcterms:modified xsi:type="dcterms:W3CDTF">2020-03-23T14:08:09Z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